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7010400" cy="922337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7" roundtripDataSignature="AMtx7mg4OokLdjV+6wrIWCLwkMDGjEXSq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295D7AB-15F4-47D5-9748-3BECF8B8E96A}">
  <a:tblStyle styleId="{3295D7AB-15F4-47D5-9748-3BECF8B8E96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1627"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customschemas.google.com/relationships/presentationmetadata" Target="metadata"/><Relationship Id="rId2" Type="http://schemas.openxmlformats.org/officeDocument/2006/relationships/slide" Target="slides/slide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2771"/>
          </a:xfrm>
          <a:prstGeom prst="rect">
            <a:avLst/>
          </a:prstGeom>
          <a:noFill/>
          <a:ln>
            <a:noFill/>
          </a:ln>
        </p:spPr>
        <p:txBody>
          <a:bodyPr spcFirstLastPara="1" wrap="square" lIns="92750" tIns="46375" rIns="92750" bIns="4637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2771"/>
          </a:xfrm>
          <a:prstGeom prst="rect">
            <a:avLst/>
          </a:prstGeom>
          <a:noFill/>
          <a:ln>
            <a:noFill/>
          </a:ln>
        </p:spPr>
        <p:txBody>
          <a:bodyPr spcFirstLastPara="1" wrap="square" lIns="92750" tIns="46375" rIns="92750" bIns="4637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760606"/>
            <a:ext cx="3037840" cy="462770"/>
          </a:xfrm>
          <a:prstGeom prst="rect">
            <a:avLst/>
          </a:prstGeom>
          <a:noFill/>
          <a:ln>
            <a:noFill/>
          </a:ln>
        </p:spPr>
        <p:txBody>
          <a:bodyPr spcFirstLastPara="1" wrap="square" lIns="92750" tIns="46375" rIns="92750" bIns="4637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
        <p:cNvGrpSpPr/>
        <p:nvPr/>
      </p:nvGrpSpPr>
      <p:grpSpPr>
        <a:xfrm>
          <a:off x="0" y="0"/>
          <a:ext cx="0" cy="0"/>
          <a:chOff x="0" y="0"/>
          <a:chExt cx="0" cy="0"/>
        </a:xfrm>
      </p:grpSpPr>
      <p:sp>
        <p:nvSpPr>
          <p:cNvPr id="27" name="Google Shape;27;p1:notes"/>
          <p:cNvSpPr>
            <a:spLocks noGrp="1" noRot="1" noChangeAspect="1"/>
          </p:cNvSpPr>
          <p:nvPr>
            <p:ph type="sldImg" idx="2"/>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 name="Google Shape;28;p1:notes"/>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Please use this as your title slide adding your title and names of people presenting</a:t>
            </a:r>
            <a:endParaRPr/>
          </a:p>
        </p:txBody>
      </p:sp>
      <p:sp>
        <p:nvSpPr>
          <p:cNvPr id="29" name="Google Shape;29;p1:notes"/>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9:notes"/>
          <p:cNvSpPr>
            <a:spLocks noGrp="1" noRot="1" noChangeAspect="1"/>
          </p:cNvSpPr>
          <p:nvPr>
            <p:ph type="sldImg" idx="2"/>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9:notes"/>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p>
            <a:pPr marL="0" lvl="0" indent="0" algn="l" rtl="0">
              <a:spcBef>
                <a:spcPts val="0"/>
              </a:spcBef>
              <a:spcAft>
                <a:spcPts val="0"/>
              </a:spcAft>
              <a:buClr>
                <a:srgbClr val="212529"/>
              </a:buClr>
              <a:buSzPts val="1200"/>
              <a:buFont typeface="Calibri"/>
              <a:buNone/>
            </a:pPr>
            <a:r>
              <a:rPr lang="en-US">
                <a:solidFill>
                  <a:srgbClr val="212529"/>
                </a:solidFill>
              </a:rPr>
              <a:t>Cole</a:t>
            </a:r>
            <a:endParaRPr/>
          </a:p>
        </p:txBody>
      </p:sp>
      <p:sp>
        <p:nvSpPr>
          <p:cNvPr id="109" name="Google Shape;109;p9:notes"/>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d923c9fbf4_0_1:notes"/>
          <p:cNvSpPr>
            <a:spLocks noGrp="1" noRot="1" noChangeAspect="1"/>
          </p:cNvSpPr>
          <p:nvPr>
            <p:ph type="sldImg" idx="2"/>
          </p:nvPr>
        </p:nvSpPr>
        <p:spPr>
          <a:xfrm>
            <a:off x="738188" y="1152525"/>
            <a:ext cx="5534100" cy="3113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d923c9fbf4_0_1:notes"/>
          <p:cNvSpPr txBox="1">
            <a:spLocks noGrp="1"/>
          </p:cNvSpPr>
          <p:nvPr>
            <p:ph type="body" idx="1"/>
          </p:nvPr>
        </p:nvSpPr>
        <p:spPr>
          <a:xfrm>
            <a:off x="701040" y="4438749"/>
            <a:ext cx="5608200" cy="3631800"/>
          </a:xfrm>
          <a:prstGeom prst="rect">
            <a:avLst/>
          </a:prstGeom>
        </p:spPr>
        <p:txBody>
          <a:bodyPr spcFirstLastPara="1" wrap="square" lIns="92750" tIns="46375" rIns="92750" bIns="46375" anchor="t" anchorCtr="0">
            <a:noAutofit/>
          </a:bodyPr>
          <a:lstStyle/>
          <a:p>
            <a:pPr marL="0" lvl="0" indent="0" algn="l" rtl="0">
              <a:spcBef>
                <a:spcPts val="0"/>
              </a:spcBef>
              <a:spcAft>
                <a:spcPts val="0"/>
              </a:spcAft>
              <a:buNone/>
            </a:pPr>
            <a:endParaRPr/>
          </a:p>
        </p:txBody>
      </p:sp>
      <p:sp>
        <p:nvSpPr>
          <p:cNvPr id="117" name="Google Shape;117;g3d923c9fbf4_0_1:notes"/>
          <p:cNvSpPr txBox="1">
            <a:spLocks noGrp="1"/>
          </p:cNvSpPr>
          <p:nvPr>
            <p:ph type="sldNum" idx="12"/>
          </p:nvPr>
        </p:nvSpPr>
        <p:spPr>
          <a:xfrm>
            <a:off x="3970938" y="8760606"/>
            <a:ext cx="3037800" cy="462900"/>
          </a:xfrm>
          <a:prstGeom prst="rect">
            <a:avLst/>
          </a:prstGeom>
        </p:spPr>
        <p:txBody>
          <a:bodyPr spcFirstLastPara="1" wrap="square" lIns="92750" tIns="46375" rIns="92750" bIns="463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a:spLocks noGrp="1" noRot="1" noChangeAspect="1"/>
          </p:cNvSpPr>
          <p:nvPr>
            <p:ph type="sldImg" idx="2"/>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 name="Google Shape;38;p2:notes"/>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Cole</a:t>
            </a:r>
            <a:endParaRPr/>
          </a:p>
        </p:txBody>
      </p:sp>
      <p:sp>
        <p:nvSpPr>
          <p:cNvPr id="39" name="Google Shape;39;p2:notes"/>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7:notes"/>
          <p:cNvSpPr>
            <a:spLocks noGrp="1" noRot="1" noChangeAspect="1"/>
          </p:cNvSpPr>
          <p:nvPr>
            <p:ph type="sldImg" idx="2"/>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 name="Google Shape;47;p7:notes"/>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p>
            <a:pPr marL="0" lvl="0" indent="0" algn="l" rtl="0">
              <a:spcBef>
                <a:spcPts val="2400"/>
              </a:spcBef>
              <a:spcAft>
                <a:spcPts val="0"/>
              </a:spcAft>
              <a:buClr>
                <a:schemeClr val="dk1"/>
              </a:buClr>
              <a:buSzPts val="1200"/>
              <a:buFont typeface="Calibri"/>
              <a:buNone/>
            </a:pPr>
            <a:r>
              <a:rPr lang="en-US">
                <a:solidFill>
                  <a:srgbClr val="212529"/>
                </a:solidFill>
              </a:rPr>
              <a:t>Katie</a:t>
            </a:r>
            <a:endParaRPr b="0" i="0">
              <a:solidFill>
                <a:srgbClr val="212529"/>
              </a:solidFill>
            </a:endParaRPr>
          </a:p>
          <a:p>
            <a:pPr marL="0" lvl="0" indent="0" algn="l" rtl="0">
              <a:spcBef>
                <a:spcPts val="0"/>
              </a:spcBef>
              <a:spcAft>
                <a:spcPts val="0"/>
              </a:spcAft>
              <a:buClr>
                <a:srgbClr val="212529"/>
              </a:buClr>
              <a:buSzPts val="1200"/>
              <a:buFont typeface="Calibri"/>
              <a:buNone/>
            </a:pPr>
            <a:endParaRPr/>
          </a:p>
        </p:txBody>
      </p:sp>
      <p:sp>
        <p:nvSpPr>
          <p:cNvPr id="48" name="Google Shape;48;p7:notes"/>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3:notes"/>
          <p:cNvSpPr>
            <a:spLocks noGrp="1" noRot="1" noChangeAspect="1"/>
          </p:cNvSpPr>
          <p:nvPr>
            <p:ph type="sldImg" idx="2"/>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 name="Google Shape;55;p3:notes"/>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Cole</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56" name="Google Shape;56;p3:notes"/>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6:notes"/>
          <p:cNvSpPr>
            <a:spLocks noGrp="1" noRot="1" noChangeAspect="1"/>
          </p:cNvSpPr>
          <p:nvPr>
            <p:ph type="sldImg" idx="2"/>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 name="Google Shape;63;p6:notes"/>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Cole</a:t>
            </a:r>
            <a:endParaRPr/>
          </a:p>
          <a:p>
            <a:pPr marL="0" marR="0" lvl="0" indent="0" algn="l" rtl="0">
              <a:lnSpc>
                <a:spcPct val="100000"/>
              </a:lnSpc>
              <a:spcBef>
                <a:spcPts val="0"/>
              </a:spcBef>
              <a:spcAft>
                <a:spcPts val="0"/>
              </a:spcAft>
              <a:buClr>
                <a:schemeClr val="dk1"/>
              </a:buClr>
              <a:buSzPts val="1200"/>
              <a:buFont typeface="Calibri"/>
              <a:buNone/>
            </a:pPr>
            <a:endParaRPr sz="1200"/>
          </a:p>
          <a:p>
            <a:pPr marL="0" marR="0" lvl="0" indent="0" algn="l" rtl="0">
              <a:lnSpc>
                <a:spcPct val="100000"/>
              </a:lnSpc>
              <a:spcBef>
                <a:spcPts val="0"/>
              </a:spcBef>
              <a:spcAft>
                <a:spcPts val="0"/>
              </a:spcAft>
              <a:buClr>
                <a:schemeClr val="dk1"/>
              </a:buClr>
              <a:buSzPts val="1200"/>
              <a:buFont typeface="Calibri"/>
              <a:buNone/>
            </a:pPr>
            <a:endParaRPr sz="1200"/>
          </a:p>
          <a:p>
            <a:pPr marL="0" marR="0" lvl="0" indent="0" algn="l" rtl="0">
              <a:lnSpc>
                <a:spcPct val="100000"/>
              </a:lnSpc>
              <a:spcBef>
                <a:spcPts val="0"/>
              </a:spcBef>
              <a:spcAft>
                <a:spcPts val="0"/>
              </a:spcAft>
              <a:buClr>
                <a:schemeClr val="dk1"/>
              </a:buClr>
              <a:buSzPts val="1200"/>
              <a:buFont typeface="Calibri"/>
              <a:buNone/>
            </a:pPr>
            <a:endParaRPr/>
          </a:p>
        </p:txBody>
      </p:sp>
      <p:sp>
        <p:nvSpPr>
          <p:cNvPr id="64" name="Google Shape;64;p6:notes"/>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5:notes"/>
          <p:cNvSpPr>
            <a:spLocks noGrp="1" noRot="1" noChangeAspect="1"/>
          </p:cNvSpPr>
          <p:nvPr>
            <p:ph type="sldImg" idx="2"/>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 name="Google Shape;71;p5:notes"/>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Katie</a:t>
            </a:r>
            <a:endParaRPr/>
          </a:p>
        </p:txBody>
      </p:sp>
      <p:sp>
        <p:nvSpPr>
          <p:cNvPr id="72" name="Google Shape;72;p5:notes"/>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8:notes"/>
          <p:cNvSpPr>
            <a:spLocks noGrp="1" noRot="1" noChangeAspect="1"/>
          </p:cNvSpPr>
          <p:nvPr>
            <p:ph type="sldImg" idx="2"/>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 name="Google Shape;79;p8:notes"/>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Katie</a:t>
            </a:r>
            <a:endParaRPr/>
          </a:p>
        </p:txBody>
      </p:sp>
      <p:sp>
        <p:nvSpPr>
          <p:cNvPr id="80" name="Google Shape;80;p8:notes"/>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e61b49e1f3_0_20:notes"/>
          <p:cNvSpPr>
            <a:spLocks noGrp="1" noRot="1" noChangeAspect="1"/>
          </p:cNvSpPr>
          <p:nvPr>
            <p:ph type="sldImg" idx="2"/>
          </p:nvPr>
        </p:nvSpPr>
        <p:spPr>
          <a:xfrm>
            <a:off x="738188" y="1152525"/>
            <a:ext cx="5534100" cy="3113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 name="Google Shape;89;g3e61b49e1f3_0_20:notes"/>
          <p:cNvSpPr txBox="1">
            <a:spLocks noGrp="1"/>
          </p:cNvSpPr>
          <p:nvPr>
            <p:ph type="body" idx="1"/>
          </p:nvPr>
        </p:nvSpPr>
        <p:spPr>
          <a:xfrm>
            <a:off x="701040" y="4438749"/>
            <a:ext cx="5608200" cy="3631800"/>
          </a:xfrm>
          <a:prstGeom prst="rect">
            <a:avLst/>
          </a:prstGeom>
          <a:noFill/>
          <a:ln>
            <a:noFill/>
          </a:ln>
        </p:spPr>
        <p:txBody>
          <a:bodyPr spcFirstLastPara="1" wrap="square" lIns="92750" tIns="46375" rIns="92750" bIns="4637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Katie</a:t>
            </a:r>
            <a:endParaRPr/>
          </a:p>
        </p:txBody>
      </p:sp>
      <p:sp>
        <p:nvSpPr>
          <p:cNvPr id="90" name="Google Shape;90;g3e61b49e1f3_0_20:notes"/>
          <p:cNvSpPr txBox="1">
            <a:spLocks noGrp="1"/>
          </p:cNvSpPr>
          <p:nvPr>
            <p:ph type="sldNum" idx="12"/>
          </p:nvPr>
        </p:nvSpPr>
        <p:spPr>
          <a:xfrm>
            <a:off x="3970938" y="8760606"/>
            <a:ext cx="3037800" cy="46290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4:notes"/>
          <p:cNvSpPr>
            <a:spLocks noGrp="1" noRot="1" noChangeAspect="1"/>
          </p:cNvSpPr>
          <p:nvPr>
            <p:ph type="sldImg" idx="2"/>
          </p:nvPr>
        </p:nvSpPr>
        <p:spPr>
          <a:xfrm>
            <a:off x="738188" y="1152525"/>
            <a:ext cx="5534025" cy="3113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 name="Google Shape;98;p4:notes"/>
          <p:cNvSpPr txBox="1">
            <a:spLocks noGrp="1"/>
          </p:cNvSpPr>
          <p:nvPr>
            <p:ph type="body" idx="1"/>
          </p:nvPr>
        </p:nvSpPr>
        <p:spPr>
          <a:xfrm>
            <a:off x="701040" y="4438749"/>
            <a:ext cx="5608320" cy="3631704"/>
          </a:xfrm>
          <a:prstGeom prst="rect">
            <a:avLst/>
          </a:prstGeom>
          <a:noFill/>
          <a:ln>
            <a:noFill/>
          </a:ln>
        </p:spPr>
        <p:txBody>
          <a:bodyPr spcFirstLastPara="1" wrap="square" lIns="92750" tIns="46375" rIns="92750" bIns="46375" anchor="t" anchorCtr="0">
            <a:noAutofit/>
          </a:bodyPr>
          <a:lstStyle/>
          <a:p>
            <a:pPr marL="0" lvl="0" indent="0" algn="l" rtl="0">
              <a:spcBef>
                <a:spcPts val="0"/>
              </a:spcBef>
              <a:spcAft>
                <a:spcPts val="0"/>
              </a:spcAft>
              <a:buClr>
                <a:srgbClr val="000000"/>
              </a:buClr>
              <a:buSzPts val="1200"/>
              <a:buFont typeface="arial"/>
              <a:buNone/>
            </a:pPr>
            <a:r>
              <a:rPr lang="en-US">
                <a:solidFill>
                  <a:srgbClr val="000000"/>
                </a:solidFill>
                <a:latin typeface="arial"/>
                <a:ea typeface="arial"/>
                <a:cs typeface="arial"/>
                <a:sym typeface="arial"/>
              </a:rPr>
              <a:t>Katie</a:t>
            </a:r>
            <a:endParaRPr sz="1200" b="0">
              <a:solidFill>
                <a:srgbClr val="212529"/>
              </a:solidFill>
              <a:latin typeface="Arial"/>
              <a:ea typeface="Arial"/>
              <a:cs typeface="Arial"/>
              <a:sym typeface="Arial"/>
            </a:endParaRPr>
          </a:p>
        </p:txBody>
      </p:sp>
      <p:sp>
        <p:nvSpPr>
          <p:cNvPr id="99" name="Google Shape;99;p4:notes"/>
          <p:cNvSpPr txBox="1">
            <a:spLocks noGrp="1"/>
          </p:cNvSpPr>
          <p:nvPr>
            <p:ph type="sldNum" idx="12"/>
          </p:nvPr>
        </p:nvSpPr>
        <p:spPr>
          <a:xfrm>
            <a:off x="3970938" y="8760606"/>
            <a:ext cx="3037840" cy="462770"/>
          </a:xfrm>
          <a:prstGeom prst="rect">
            <a:avLst/>
          </a:prstGeom>
          <a:noFill/>
          <a:ln>
            <a:noFill/>
          </a:ln>
        </p:spPr>
        <p:txBody>
          <a:bodyPr spcFirstLastPara="1" wrap="square" lIns="92750" tIns="46375" rIns="92750" bIns="46375"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12"/>
          <p:cNvSpPr txBox="1">
            <a:spLocks noGrp="1"/>
          </p:cNvSpPr>
          <p:nvPr>
            <p:ph type="ctrTitle"/>
          </p:nvPr>
        </p:nvSpPr>
        <p:spPr>
          <a:xfrm>
            <a:off x="863600" y="2343150"/>
            <a:ext cx="10468864" cy="1828800"/>
          </a:xfrm>
          <a:prstGeom prst="rect">
            <a:avLst/>
          </a:prstGeom>
          <a:noFill/>
          <a:ln>
            <a:noFill/>
          </a:ln>
        </p:spPr>
        <p:txBody>
          <a:bodyPr spcFirstLastPara="1" wrap="square" lIns="0" tIns="0" rIns="18275" bIns="0" anchor="b" anchorCtr="0">
            <a:normAutofit/>
          </a:bodyPr>
          <a:lstStyle>
            <a:lvl1pPr lvl="0" algn="ctr">
              <a:spcBef>
                <a:spcPts val="0"/>
              </a:spcBef>
              <a:spcAft>
                <a:spcPts val="0"/>
              </a:spcAft>
              <a:buClr>
                <a:schemeClr val="dk1"/>
              </a:buClr>
              <a:buSzPts val="4000"/>
              <a:buFont typeface="Arial"/>
              <a:buNone/>
              <a:defRPr sz="4000" b="1">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12"/>
          <p:cNvSpPr txBox="1">
            <a:spLocks noGrp="1"/>
          </p:cNvSpPr>
          <p:nvPr>
            <p:ph type="subTitle" idx="1"/>
          </p:nvPr>
        </p:nvSpPr>
        <p:spPr>
          <a:xfrm>
            <a:off x="863600" y="4933950"/>
            <a:ext cx="10472928" cy="531934"/>
          </a:xfrm>
          <a:prstGeom prst="rect">
            <a:avLst/>
          </a:prstGeom>
          <a:noFill/>
          <a:ln>
            <a:noFill/>
          </a:ln>
        </p:spPr>
        <p:txBody>
          <a:bodyPr spcFirstLastPara="1" wrap="square" lIns="0" tIns="45700" rIns="18275" bIns="45700" anchor="t" anchorCtr="0">
            <a:noAutofit/>
          </a:bodyPr>
          <a:lstStyle>
            <a:lvl1pPr marR="45720" lvl="0" algn="ctr">
              <a:lnSpc>
                <a:spcPct val="100000"/>
              </a:lnSpc>
              <a:spcBef>
                <a:spcPts val="560"/>
              </a:spcBef>
              <a:spcAft>
                <a:spcPts val="0"/>
              </a:spcAft>
              <a:buClr>
                <a:schemeClr val="dk1"/>
              </a:buClr>
              <a:buSzPts val="2660"/>
              <a:buFont typeface="Noto Sans Symbols"/>
              <a:buNone/>
              <a:defRPr b="0">
                <a:solidFill>
                  <a:schemeClr val="dk1"/>
                </a:solidFill>
              </a:defRPr>
            </a:lvl1pPr>
            <a:lvl2pPr lvl="1" algn="ctr">
              <a:spcBef>
                <a:spcPts val="360"/>
              </a:spcBef>
              <a:spcAft>
                <a:spcPts val="0"/>
              </a:spcAft>
              <a:buClr>
                <a:schemeClr val="dk1"/>
              </a:buClr>
              <a:buSzPts val="1530"/>
              <a:buNone/>
              <a:defRPr/>
            </a:lvl2pPr>
            <a:lvl3pPr lvl="2" algn="ctr">
              <a:spcBef>
                <a:spcPts val="360"/>
              </a:spcBef>
              <a:spcAft>
                <a:spcPts val="0"/>
              </a:spcAft>
              <a:buClr>
                <a:schemeClr val="dk1"/>
              </a:buClr>
              <a:buSzPts val="1260"/>
              <a:buNone/>
              <a:defRPr/>
            </a:lvl3pPr>
            <a:lvl4pPr lvl="3" algn="ctr">
              <a:spcBef>
                <a:spcPts val="360"/>
              </a:spcBef>
              <a:spcAft>
                <a:spcPts val="0"/>
              </a:spcAft>
              <a:buClr>
                <a:schemeClr val="dk1"/>
              </a:buClr>
              <a:buSzPts val="1170"/>
              <a:buNone/>
              <a:defRPr/>
            </a:lvl4pPr>
            <a:lvl5pPr lvl="4" algn="ctr">
              <a:spcBef>
                <a:spcPts val="360"/>
              </a:spcBef>
              <a:spcAft>
                <a:spcPts val="0"/>
              </a:spcAft>
              <a:buClr>
                <a:schemeClr val="dk1"/>
              </a:buClr>
              <a:buSzPts val="1170"/>
              <a:buNone/>
              <a:defRPr/>
            </a:lvl5pPr>
            <a:lvl6pPr lvl="5" algn="ctr">
              <a:spcBef>
                <a:spcPts val="360"/>
              </a:spcBef>
              <a:spcAft>
                <a:spcPts val="0"/>
              </a:spcAft>
              <a:buSzPts val="1440"/>
              <a:buNone/>
              <a:defRPr/>
            </a:lvl6pPr>
            <a:lvl7pPr lvl="6" algn="ctr">
              <a:spcBef>
                <a:spcPts val="360"/>
              </a:spcBef>
              <a:spcAft>
                <a:spcPts val="0"/>
              </a:spcAft>
              <a:buSzPts val="1440"/>
              <a:buNone/>
              <a:defRPr/>
            </a:lvl7pPr>
            <a:lvl8pPr lvl="7" algn="ctr">
              <a:spcBef>
                <a:spcPts val="360"/>
              </a:spcBef>
              <a:spcAft>
                <a:spcPts val="0"/>
              </a:spcAft>
              <a:buSzPts val="1800"/>
              <a:buNone/>
              <a:defRPr/>
            </a:lvl8pPr>
            <a:lvl9pPr lvl="8" algn="ctr">
              <a:spcBef>
                <a:spcPts val="360"/>
              </a:spcBef>
              <a:spcAft>
                <a:spcPts val="0"/>
              </a:spcAft>
              <a:buSzPts val="1800"/>
              <a:buNone/>
              <a:defRPr/>
            </a:lvl9pPr>
          </a:lstStyle>
          <a:p>
            <a:endParaRPr/>
          </a:p>
        </p:txBody>
      </p:sp>
      <p:pic>
        <p:nvPicPr>
          <p:cNvPr id="15" name="Google Shape;15;p12"/>
          <p:cNvPicPr preferRelativeResize="0"/>
          <p:nvPr/>
        </p:nvPicPr>
        <p:blipFill rotWithShape="1">
          <a:blip r:embed="rId3">
            <a:alphaModFix/>
          </a:blip>
          <a:srcRect/>
          <a:stretch/>
        </p:blipFill>
        <p:spPr>
          <a:xfrm>
            <a:off x="3743557" y="345240"/>
            <a:ext cx="4404149" cy="199790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with logo" type="obj">
  <p:cSld name="OBJECT">
    <p:bg>
      <p:bgPr>
        <a:blipFill>
          <a:blip r:embed="rId2">
            <a:alphaModFix/>
          </a:blip>
          <a:stretch>
            <a:fillRect/>
          </a:stretch>
        </a:blipFill>
        <a:effectLst/>
      </p:bgPr>
    </p:bg>
    <p:spTree>
      <p:nvGrpSpPr>
        <p:cNvPr id="1" name="Shape 16"/>
        <p:cNvGrpSpPr/>
        <p:nvPr/>
      </p:nvGrpSpPr>
      <p:grpSpPr>
        <a:xfrm>
          <a:off x="0" y="0"/>
          <a:ext cx="0" cy="0"/>
          <a:chOff x="0" y="0"/>
          <a:chExt cx="0" cy="0"/>
        </a:xfrm>
      </p:grpSpPr>
      <p:sp>
        <p:nvSpPr>
          <p:cNvPr id="17" name="Google Shape;17;p13"/>
          <p:cNvSpPr txBox="1">
            <a:spLocks noGrp="1"/>
          </p:cNvSpPr>
          <p:nvPr>
            <p:ph type="title"/>
          </p:nvPr>
        </p:nvSpPr>
        <p:spPr>
          <a:xfrm>
            <a:off x="609600" y="31086"/>
            <a:ext cx="10972800" cy="1143000"/>
          </a:xfrm>
          <a:prstGeom prst="rect">
            <a:avLst/>
          </a:prstGeom>
          <a:noFill/>
          <a:ln>
            <a:noFill/>
          </a:ln>
        </p:spPr>
        <p:txBody>
          <a:bodyPr spcFirstLastPara="1" wrap="square" lIns="0" tIns="45700" rIns="0" bIns="0" anchor="b" anchorCtr="0">
            <a:noAutofit/>
          </a:bodyPr>
          <a:lstStyle>
            <a:lvl1pPr lvl="0" algn="l">
              <a:spcBef>
                <a:spcPts val="0"/>
              </a:spcBef>
              <a:spcAft>
                <a:spcPts val="0"/>
              </a:spcAft>
              <a:buSzPts val="1400"/>
              <a:buNone/>
              <a:defRPr b="1">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3"/>
          <p:cNvSpPr txBox="1">
            <a:spLocks noGrp="1"/>
          </p:cNvSpPr>
          <p:nvPr>
            <p:ph type="body" idx="1"/>
          </p:nvPr>
        </p:nvSpPr>
        <p:spPr>
          <a:xfrm>
            <a:off x="609600" y="1261400"/>
            <a:ext cx="10972800" cy="4389437"/>
          </a:xfrm>
          <a:prstGeom prst="rect">
            <a:avLst/>
          </a:prstGeom>
          <a:noFill/>
          <a:ln>
            <a:noFill/>
          </a:ln>
        </p:spPr>
        <p:txBody>
          <a:bodyPr spcFirstLastPara="1" wrap="square" lIns="91425" tIns="45700" rIns="91425" bIns="45700" anchor="t" anchorCtr="0">
            <a:noAutofit/>
          </a:bodyPr>
          <a:lstStyle>
            <a:lvl1pPr marL="457200" lvl="0" indent="-337185" algn="l">
              <a:spcBef>
                <a:spcPts val="360"/>
              </a:spcBef>
              <a:spcAft>
                <a:spcPts val="0"/>
              </a:spcAft>
              <a:buClr>
                <a:schemeClr val="dk1"/>
              </a:buClr>
              <a:buSzPts val="1710"/>
              <a:buChar char="⚫"/>
              <a:defRPr/>
            </a:lvl1pPr>
            <a:lvl2pPr marL="914400" lvl="1" indent="-325755" algn="l">
              <a:spcBef>
                <a:spcPts val="360"/>
              </a:spcBef>
              <a:spcAft>
                <a:spcPts val="0"/>
              </a:spcAft>
              <a:buClr>
                <a:schemeClr val="dk1"/>
              </a:buClr>
              <a:buSzPts val="1530"/>
              <a:buChar char="⚫"/>
              <a:defRPr/>
            </a:lvl2pPr>
            <a:lvl3pPr marL="1371600" lvl="2" indent="-308610" algn="l">
              <a:spcBef>
                <a:spcPts val="360"/>
              </a:spcBef>
              <a:spcAft>
                <a:spcPts val="0"/>
              </a:spcAft>
              <a:buClr>
                <a:schemeClr val="dk1"/>
              </a:buClr>
              <a:buSzPts val="1260"/>
              <a:buChar char="⚫"/>
              <a:defRPr/>
            </a:lvl3pPr>
            <a:lvl4pPr marL="1828800" lvl="3" indent="-302895" algn="l">
              <a:spcBef>
                <a:spcPts val="360"/>
              </a:spcBef>
              <a:spcAft>
                <a:spcPts val="0"/>
              </a:spcAft>
              <a:buClr>
                <a:schemeClr val="dk1"/>
              </a:buClr>
              <a:buSzPts val="1170"/>
              <a:buChar char="⚫"/>
              <a:defRPr/>
            </a:lvl4pPr>
            <a:lvl5pPr marL="2286000" lvl="4" indent="-302895" algn="l">
              <a:spcBef>
                <a:spcPts val="360"/>
              </a:spcBef>
              <a:spcAft>
                <a:spcPts val="0"/>
              </a:spcAft>
              <a:buClr>
                <a:schemeClr val="dk1"/>
              </a:buClr>
              <a:buSzPts val="1170"/>
              <a:buChar char="⚫"/>
              <a:defRPr/>
            </a:lvl5pPr>
            <a:lvl6pPr marL="2743200" lvl="5" indent="-320040" algn="l">
              <a:spcBef>
                <a:spcPts val="360"/>
              </a:spcBef>
              <a:spcAft>
                <a:spcPts val="0"/>
              </a:spcAft>
              <a:buSzPts val="1440"/>
              <a:buChar char="⚫"/>
              <a:defRPr/>
            </a:lvl6pPr>
            <a:lvl7pPr marL="3200400" lvl="6" indent="-320040" algn="l">
              <a:spcBef>
                <a:spcPts val="360"/>
              </a:spcBef>
              <a:spcAft>
                <a:spcPts val="0"/>
              </a:spcAft>
              <a:buSzPts val="144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without logo">
  <p:cSld name="Title and Content without logo">
    <p:spTree>
      <p:nvGrpSpPr>
        <p:cNvPr id="1" name="Shape 19"/>
        <p:cNvGrpSpPr/>
        <p:nvPr/>
      </p:nvGrpSpPr>
      <p:grpSpPr>
        <a:xfrm>
          <a:off x="0" y="0"/>
          <a:ext cx="0" cy="0"/>
          <a:chOff x="0" y="0"/>
          <a:chExt cx="0" cy="0"/>
        </a:xfrm>
      </p:grpSpPr>
      <p:sp>
        <p:nvSpPr>
          <p:cNvPr id="20" name="Google Shape;20;p14"/>
          <p:cNvSpPr txBox="1">
            <a:spLocks noGrp="1"/>
          </p:cNvSpPr>
          <p:nvPr>
            <p:ph type="title"/>
          </p:nvPr>
        </p:nvSpPr>
        <p:spPr>
          <a:xfrm>
            <a:off x="609600" y="89988"/>
            <a:ext cx="10972800" cy="1143000"/>
          </a:xfrm>
          <a:prstGeom prst="rect">
            <a:avLst/>
          </a:prstGeom>
          <a:noFill/>
          <a:ln>
            <a:noFill/>
          </a:ln>
        </p:spPr>
        <p:txBody>
          <a:bodyPr spcFirstLastPara="1" wrap="square" lIns="0" tIns="45700" rIns="0" bIns="0" anchor="b" anchorCtr="0">
            <a:noAutofit/>
          </a:bodyPr>
          <a:lstStyle>
            <a:lvl1pPr lvl="0" algn="l">
              <a:spcBef>
                <a:spcPts val="0"/>
              </a:spcBef>
              <a:spcAft>
                <a:spcPts val="0"/>
              </a:spcAft>
              <a:buSzPts val="1400"/>
              <a:buNone/>
              <a:defRPr b="1">
                <a:solidFill>
                  <a:schemeClr val="dk1"/>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4"/>
          <p:cNvSpPr txBox="1">
            <a:spLocks noGrp="1"/>
          </p:cNvSpPr>
          <p:nvPr>
            <p:ph type="body" idx="1"/>
          </p:nvPr>
        </p:nvSpPr>
        <p:spPr>
          <a:xfrm>
            <a:off x="609600" y="1320302"/>
            <a:ext cx="10972800" cy="4389437"/>
          </a:xfrm>
          <a:prstGeom prst="rect">
            <a:avLst/>
          </a:prstGeom>
          <a:noFill/>
          <a:ln>
            <a:noFill/>
          </a:ln>
        </p:spPr>
        <p:txBody>
          <a:bodyPr spcFirstLastPara="1" wrap="square" lIns="91425" tIns="45700" rIns="91425" bIns="45700" anchor="t" anchorCtr="0">
            <a:noAutofit/>
          </a:bodyPr>
          <a:lstStyle>
            <a:lvl1pPr marL="457200" lvl="0" indent="-337185" algn="l">
              <a:spcBef>
                <a:spcPts val="360"/>
              </a:spcBef>
              <a:spcAft>
                <a:spcPts val="0"/>
              </a:spcAft>
              <a:buClr>
                <a:schemeClr val="dk1"/>
              </a:buClr>
              <a:buSzPts val="1710"/>
              <a:buChar char="⚫"/>
              <a:defRPr/>
            </a:lvl1pPr>
            <a:lvl2pPr marL="914400" lvl="1" indent="-325755" algn="l">
              <a:spcBef>
                <a:spcPts val="360"/>
              </a:spcBef>
              <a:spcAft>
                <a:spcPts val="0"/>
              </a:spcAft>
              <a:buClr>
                <a:schemeClr val="dk1"/>
              </a:buClr>
              <a:buSzPts val="1530"/>
              <a:buChar char="⚫"/>
              <a:defRPr/>
            </a:lvl2pPr>
            <a:lvl3pPr marL="1371600" lvl="2" indent="-308610" algn="l">
              <a:spcBef>
                <a:spcPts val="360"/>
              </a:spcBef>
              <a:spcAft>
                <a:spcPts val="0"/>
              </a:spcAft>
              <a:buClr>
                <a:schemeClr val="dk1"/>
              </a:buClr>
              <a:buSzPts val="1260"/>
              <a:buChar char="⚫"/>
              <a:defRPr/>
            </a:lvl3pPr>
            <a:lvl4pPr marL="1828800" lvl="3" indent="-302895" algn="l">
              <a:spcBef>
                <a:spcPts val="360"/>
              </a:spcBef>
              <a:spcAft>
                <a:spcPts val="0"/>
              </a:spcAft>
              <a:buClr>
                <a:schemeClr val="dk1"/>
              </a:buClr>
              <a:buSzPts val="1170"/>
              <a:buChar char="⚫"/>
              <a:defRPr/>
            </a:lvl4pPr>
            <a:lvl5pPr marL="2286000" lvl="4" indent="-302895" algn="l">
              <a:spcBef>
                <a:spcPts val="360"/>
              </a:spcBef>
              <a:spcAft>
                <a:spcPts val="0"/>
              </a:spcAft>
              <a:buClr>
                <a:schemeClr val="dk1"/>
              </a:buClr>
              <a:buSzPts val="1170"/>
              <a:buChar char="⚫"/>
              <a:defRPr/>
            </a:lvl5pPr>
            <a:lvl6pPr marL="2743200" lvl="5" indent="-320040" algn="l">
              <a:spcBef>
                <a:spcPts val="360"/>
              </a:spcBef>
              <a:spcAft>
                <a:spcPts val="0"/>
              </a:spcAft>
              <a:buSzPts val="1440"/>
              <a:buChar char="⚫"/>
              <a:defRPr/>
            </a:lvl6pPr>
            <a:lvl7pPr marL="3200400" lvl="6" indent="-320040" algn="l">
              <a:spcBef>
                <a:spcPts val="360"/>
              </a:spcBef>
              <a:spcAft>
                <a:spcPts val="0"/>
              </a:spcAft>
              <a:buSzPts val="144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pic>
        <p:nvPicPr>
          <p:cNvPr id="22" name="Google Shape;22;p14"/>
          <p:cNvPicPr preferRelativeResize="0"/>
          <p:nvPr/>
        </p:nvPicPr>
        <p:blipFill rotWithShape="1">
          <a:blip r:embed="rId2">
            <a:alphaModFix/>
          </a:blip>
          <a:srcRect/>
          <a:stretch/>
        </p:blipFill>
        <p:spPr>
          <a:xfrm>
            <a:off x="9711558" y="5651324"/>
            <a:ext cx="2212428" cy="100365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with logo">
  <p:cSld name="Blank with logo">
    <p:spTree>
      <p:nvGrpSpPr>
        <p:cNvPr id="1" name="Shape 23"/>
        <p:cNvGrpSpPr/>
        <p:nvPr/>
      </p:nvGrpSpPr>
      <p:grpSpPr>
        <a:xfrm>
          <a:off x="0" y="0"/>
          <a:ext cx="0" cy="0"/>
          <a:chOff x="0" y="0"/>
          <a:chExt cx="0" cy="0"/>
        </a:xfrm>
      </p:grpSpPr>
      <p:pic>
        <p:nvPicPr>
          <p:cNvPr id="24" name="Google Shape;24;p15"/>
          <p:cNvPicPr preferRelativeResize="0"/>
          <p:nvPr/>
        </p:nvPicPr>
        <p:blipFill rotWithShape="1">
          <a:blip r:embed="rId2">
            <a:alphaModFix/>
          </a:blip>
          <a:srcRect/>
          <a:stretch/>
        </p:blipFill>
        <p:spPr>
          <a:xfrm>
            <a:off x="9711558" y="5651324"/>
            <a:ext cx="2212428" cy="100365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without logo">
  <p:cSld name="Blank without logo">
    <p:spTree>
      <p:nvGrpSpPr>
        <p:cNvPr id="1" name="Shape 2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609600" y="704850"/>
            <a:ext cx="10972800" cy="1143000"/>
          </a:xfrm>
          <a:prstGeom prst="rect">
            <a:avLst/>
          </a:prstGeom>
          <a:noFill/>
          <a:ln>
            <a:noFill/>
          </a:ln>
        </p:spPr>
        <p:txBody>
          <a:bodyPr spcFirstLastPara="1" wrap="square" lIns="0" tIns="45700" rIns="0" bIns="0" anchor="b" anchorCtr="0">
            <a:noAutofit/>
          </a:bodyPr>
          <a:lstStyle>
            <a:lvl1pPr marR="0" lvl="0" algn="l" rtl="0">
              <a:spcBef>
                <a:spcPts val="0"/>
              </a:spcBef>
              <a:spcAft>
                <a:spcPts val="0"/>
              </a:spcAft>
              <a:buSzPts val="1400"/>
              <a:buNone/>
              <a:defRPr sz="5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5000" b="0" i="0" u="none" strike="noStrike" cap="none">
                <a:solidFill>
                  <a:schemeClr val="dk2"/>
                </a:solidFill>
                <a:latin typeface="Rockwell"/>
                <a:ea typeface="Rockwell"/>
                <a:cs typeface="Rockwell"/>
                <a:sym typeface="Rockwell"/>
              </a:defRPr>
            </a:lvl2pPr>
            <a:lvl3pPr marR="0" lvl="2" algn="l" rtl="0">
              <a:spcBef>
                <a:spcPts val="0"/>
              </a:spcBef>
              <a:spcAft>
                <a:spcPts val="0"/>
              </a:spcAft>
              <a:buSzPts val="1400"/>
              <a:buNone/>
              <a:defRPr sz="5000" b="0" i="0" u="none" strike="noStrike" cap="none">
                <a:solidFill>
                  <a:schemeClr val="dk2"/>
                </a:solidFill>
                <a:latin typeface="Rockwell"/>
                <a:ea typeface="Rockwell"/>
                <a:cs typeface="Rockwell"/>
                <a:sym typeface="Rockwell"/>
              </a:defRPr>
            </a:lvl3pPr>
            <a:lvl4pPr marR="0" lvl="3" algn="l" rtl="0">
              <a:spcBef>
                <a:spcPts val="0"/>
              </a:spcBef>
              <a:spcAft>
                <a:spcPts val="0"/>
              </a:spcAft>
              <a:buSzPts val="1400"/>
              <a:buNone/>
              <a:defRPr sz="5000" b="0" i="0" u="none" strike="noStrike" cap="none">
                <a:solidFill>
                  <a:schemeClr val="dk2"/>
                </a:solidFill>
                <a:latin typeface="Rockwell"/>
                <a:ea typeface="Rockwell"/>
                <a:cs typeface="Rockwell"/>
                <a:sym typeface="Rockwell"/>
              </a:defRPr>
            </a:lvl4pPr>
            <a:lvl5pPr marR="0" lvl="4" algn="l" rtl="0">
              <a:spcBef>
                <a:spcPts val="0"/>
              </a:spcBef>
              <a:spcAft>
                <a:spcPts val="0"/>
              </a:spcAft>
              <a:buSzPts val="1400"/>
              <a:buNone/>
              <a:defRPr sz="5000" b="0" i="0" u="none" strike="noStrike" cap="none">
                <a:solidFill>
                  <a:schemeClr val="dk2"/>
                </a:solidFill>
                <a:latin typeface="Rockwell"/>
                <a:ea typeface="Rockwell"/>
                <a:cs typeface="Rockwell"/>
                <a:sym typeface="Rockwell"/>
              </a:defRPr>
            </a:lvl5pPr>
            <a:lvl6pPr marR="0" lvl="5" algn="l" rtl="0">
              <a:spcBef>
                <a:spcPts val="0"/>
              </a:spcBef>
              <a:spcAft>
                <a:spcPts val="0"/>
              </a:spcAft>
              <a:buSzPts val="1400"/>
              <a:buNone/>
              <a:defRPr sz="5000" b="0" i="0" u="none" strike="noStrike" cap="none">
                <a:solidFill>
                  <a:schemeClr val="dk2"/>
                </a:solidFill>
                <a:latin typeface="Rockwell"/>
                <a:ea typeface="Rockwell"/>
                <a:cs typeface="Rockwell"/>
                <a:sym typeface="Rockwell"/>
              </a:defRPr>
            </a:lvl6pPr>
            <a:lvl7pPr marR="0" lvl="6" algn="l" rtl="0">
              <a:spcBef>
                <a:spcPts val="0"/>
              </a:spcBef>
              <a:spcAft>
                <a:spcPts val="0"/>
              </a:spcAft>
              <a:buSzPts val="1400"/>
              <a:buNone/>
              <a:defRPr sz="5000" b="0" i="0" u="none" strike="noStrike" cap="none">
                <a:solidFill>
                  <a:schemeClr val="dk2"/>
                </a:solidFill>
                <a:latin typeface="Rockwell"/>
                <a:ea typeface="Rockwell"/>
                <a:cs typeface="Rockwell"/>
                <a:sym typeface="Rockwell"/>
              </a:defRPr>
            </a:lvl7pPr>
            <a:lvl8pPr marR="0" lvl="7" algn="l" rtl="0">
              <a:spcBef>
                <a:spcPts val="0"/>
              </a:spcBef>
              <a:spcAft>
                <a:spcPts val="0"/>
              </a:spcAft>
              <a:buSzPts val="1400"/>
              <a:buNone/>
              <a:defRPr sz="5000" b="0" i="0" u="none" strike="noStrike" cap="none">
                <a:solidFill>
                  <a:schemeClr val="dk2"/>
                </a:solidFill>
                <a:latin typeface="Rockwell"/>
                <a:ea typeface="Rockwell"/>
                <a:cs typeface="Rockwell"/>
                <a:sym typeface="Rockwell"/>
              </a:defRPr>
            </a:lvl8pPr>
            <a:lvl9pPr marR="0" lvl="8" algn="l" rtl="0">
              <a:spcBef>
                <a:spcPts val="0"/>
              </a:spcBef>
              <a:spcAft>
                <a:spcPts val="0"/>
              </a:spcAft>
              <a:buSzPts val="1400"/>
              <a:buNone/>
              <a:defRPr sz="5000" b="0" i="0" u="none" strike="noStrike" cap="none">
                <a:solidFill>
                  <a:schemeClr val="dk2"/>
                </a:solidFill>
                <a:latin typeface="Rockwell"/>
                <a:ea typeface="Rockwell"/>
                <a:cs typeface="Rockwell"/>
                <a:sym typeface="Rockwell"/>
              </a:defRPr>
            </a:lvl9pPr>
          </a:lstStyle>
          <a:p>
            <a:endParaRPr/>
          </a:p>
        </p:txBody>
      </p:sp>
      <p:sp>
        <p:nvSpPr>
          <p:cNvPr id="11" name="Google Shape;11;p11"/>
          <p:cNvSpPr txBox="1">
            <a:spLocks noGrp="1"/>
          </p:cNvSpPr>
          <p:nvPr>
            <p:ph type="body" idx="1"/>
          </p:nvPr>
        </p:nvSpPr>
        <p:spPr>
          <a:xfrm>
            <a:off x="609600" y="1935164"/>
            <a:ext cx="10972800" cy="4389437"/>
          </a:xfrm>
          <a:prstGeom prst="rect">
            <a:avLst/>
          </a:prstGeom>
          <a:noFill/>
          <a:ln>
            <a:noFill/>
          </a:ln>
        </p:spPr>
        <p:txBody>
          <a:bodyPr spcFirstLastPara="1" wrap="square" lIns="91425" tIns="45700" rIns="91425" bIns="45700" anchor="t" anchorCtr="0">
            <a:noAutofit/>
          </a:bodyPr>
          <a:lstStyle>
            <a:lvl1pPr marL="457200" marR="0" lvl="0" indent="-397510" algn="l" rtl="0">
              <a:spcBef>
                <a:spcPts val="560"/>
              </a:spcBef>
              <a:spcAft>
                <a:spcPts val="0"/>
              </a:spcAft>
              <a:buClr>
                <a:schemeClr val="dk1"/>
              </a:buClr>
              <a:buSzPts val="2660"/>
              <a:buFont typeface="Noto Sans Symbols"/>
              <a:buChar char="⚫"/>
              <a:defRPr sz="2800" b="0" i="0" u="none" strike="noStrike" cap="none">
                <a:solidFill>
                  <a:schemeClr val="dk1"/>
                </a:solidFill>
                <a:latin typeface="Arial"/>
                <a:ea typeface="Arial"/>
                <a:cs typeface="Arial"/>
                <a:sym typeface="Arial"/>
              </a:defRPr>
            </a:lvl1pPr>
            <a:lvl2pPr marL="914400" marR="0" lvl="1" indent="-358140" algn="l" rtl="0">
              <a:spcBef>
                <a:spcPts val="480"/>
              </a:spcBef>
              <a:spcAft>
                <a:spcPts val="0"/>
              </a:spcAft>
              <a:buClr>
                <a:schemeClr val="dk1"/>
              </a:buClr>
              <a:buSzPts val="2040"/>
              <a:buFont typeface="Noto Sans Symbols"/>
              <a:buChar char="⚫"/>
              <a:defRPr sz="2400" b="0" i="0" u="none" strike="noStrike" cap="none">
                <a:solidFill>
                  <a:schemeClr val="dk1"/>
                </a:solidFill>
                <a:latin typeface="Arial"/>
                <a:ea typeface="Arial"/>
                <a:cs typeface="Arial"/>
                <a:sym typeface="Arial"/>
              </a:defRPr>
            </a:lvl2pPr>
            <a:lvl3pPr marL="1371600" marR="0" lvl="2" indent="-335280" algn="l" rtl="0">
              <a:spcBef>
                <a:spcPts val="480"/>
              </a:spcBef>
              <a:spcAft>
                <a:spcPts val="0"/>
              </a:spcAft>
              <a:buClr>
                <a:schemeClr val="dk1"/>
              </a:buClr>
              <a:buSzPts val="1680"/>
              <a:buFont typeface="Noto Sans Symbols"/>
              <a:buChar char="⚫"/>
              <a:defRPr sz="2400" b="0" i="0" u="none" strike="noStrike" cap="none">
                <a:solidFill>
                  <a:schemeClr val="dk1"/>
                </a:solidFill>
                <a:latin typeface="Arial"/>
                <a:ea typeface="Arial"/>
                <a:cs typeface="Arial"/>
                <a:sym typeface="Arial"/>
              </a:defRPr>
            </a:lvl3pPr>
            <a:lvl4pPr marL="1828800" marR="0" lvl="3" indent="-327660" algn="l" rtl="0">
              <a:spcBef>
                <a:spcPts val="480"/>
              </a:spcBef>
              <a:spcAft>
                <a:spcPts val="0"/>
              </a:spcAft>
              <a:buClr>
                <a:schemeClr val="dk1"/>
              </a:buClr>
              <a:buSzPts val="1560"/>
              <a:buFont typeface="Noto Sans Symbols"/>
              <a:buChar char="⚫"/>
              <a:defRPr sz="2400" b="0" i="0" u="none" strike="noStrike" cap="none">
                <a:solidFill>
                  <a:schemeClr val="dk1"/>
                </a:solidFill>
                <a:latin typeface="Arial"/>
                <a:ea typeface="Arial"/>
                <a:cs typeface="Arial"/>
                <a:sym typeface="Arial"/>
              </a:defRPr>
            </a:lvl4pPr>
            <a:lvl5pPr marL="2286000" marR="0" lvl="4" indent="-327660" algn="l" rtl="0">
              <a:spcBef>
                <a:spcPts val="480"/>
              </a:spcBef>
              <a:spcAft>
                <a:spcPts val="0"/>
              </a:spcAft>
              <a:buClr>
                <a:schemeClr val="dk1"/>
              </a:buClr>
              <a:buSzPts val="1560"/>
              <a:buFont typeface="Noto Sans Symbols"/>
              <a:buChar char="⚫"/>
              <a:defRPr sz="2400" b="0" i="0" u="none" strike="noStrike" cap="none">
                <a:solidFill>
                  <a:schemeClr val="dk1"/>
                </a:solidFill>
                <a:latin typeface="Arial"/>
                <a:ea typeface="Arial"/>
                <a:cs typeface="Arial"/>
                <a:sym typeface="Arial"/>
              </a:defRPr>
            </a:lvl5pPr>
            <a:lvl6pPr marL="2743200" marR="0" lvl="5" indent="-320040" algn="l" rtl="0">
              <a:spcBef>
                <a:spcPts val="360"/>
              </a:spcBef>
              <a:spcAft>
                <a:spcPts val="0"/>
              </a:spcAft>
              <a:buClr>
                <a:schemeClr val="accent5"/>
              </a:buClr>
              <a:buSzPts val="1440"/>
              <a:buFont typeface="Noto Sans Symbols"/>
              <a:buChar char="⚫"/>
              <a:defRPr sz="1800" b="0" i="0" u="none" strike="noStrike" cap="none">
                <a:solidFill>
                  <a:schemeClr val="dk1"/>
                </a:solidFill>
                <a:latin typeface="Rockwell"/>
                <a:ea typeface="Rockwell"/>
                <a:cs typeface="Rockwell"/>
                <a:sym typeface="Rockwell"/>
              </a:defRPr>
            </a:lvl6pPr>
            <a:lvl7pPr marL="3200400" marR="0" lvl="6" indent="-309880" algn="l" rtl="0">
              <a:spcBef>
                <a:spcPts val="320"/>
              </a:spcBef>
              <a:spcAft>
                <a:spcPts val="0"/>
              </a:spcAft>
              <a:buClr>
                <a:schemeClr val="accent6"/>
              </a:buClr>
              <a:buSzPts val="1280"/>
              <a:buFont typeface="Noto Sans Symbols"/>
              <a:buChar char="⚫"/>
              <a:defRPr sz="1600" b="0" i="0" u="none" strike="noStrike" cap="none">
                <a:solidFill>
                  <a:schemeClr val="dk1"/>
                </a:solidFill>
                <a:latin typeface="Rockwell"/>
                <a:ea typeface="Rockwell"/>
                <a:cs typeface="Rockwell"/>
                <a:sym typeface="Rockwell"/>
              </a:defRPr>
            </a:lvl7pPr>
            <a:lvl8pPr marL="3657600" marR="0" lvl="7" indent="-330200" algn="l" rtl="0">
              <a:spcBef>
                <a:spcPts val="320"/>
              </a:spcBef>
              <a:spcAft>
                <a:spcPts val="0"/>
              </a:spcAft>
              <a:buClr>
                <a:schemeClr val="dk2"/>
              </a:buClr>
              <a:buSzPts val="1600"/>
              <a:buFont typeface="Rockwell"/>
              <a:buChar char="•"/>
              <a:defRPr sz="1600" b="0" i="0" u="none" strike="noStrike" cap="none">
                <a:solidFill>
                  <a:schemeClr val="dk1"/>
                </a:solidFill>
                <a:latin typeface="Rockwell"/>
                <a:ea typeface="Rockwell"/>
                <a:cs typeface="Rockwell"/>
                <a:sym typeface="Rockwell"/>
              </a:defRPr>
            </a:lvl8pPr>
            <a:lvl9pPr marL="4114800" marR="0" lvl="8" indent="-317500" algn="l" rtl="0">
              <a:spcBef>
                <a:spcPts val="280"/>
              </a:spcBef>
              <a:spcAft>
                <a:spcPts val="0"/>
              </a:spcAft>
              <a:buClr>
                <a:schemeClr val="dk2"/>
              </a:buClr>
              <a:buSzPts val="1400"/>
              <a:buFont typeface="Rockwell"/>
              <a:buChar char="•"/>
              <a:defRPr sz="1400" b="0" i="0" u="none" strike="noStrike" cap="none">
                <a:solidFill>
                  <a:schemeClr val="dk1"/>
                </a:solidFill>
                <a:latin typeface="Rockwell"/>
                <a:ea typeface="Rockwell"/>
                <a:cs typeface="Rockwell"/>
                <a:sym typeface="Rockwel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www.cdc.gov/disability-and-health/articles-documents/disability-impacts-all-of-us-infographic.html?CDC_AAref_Val=https://www.cdc.gov/ncbddd/disabilityandhealth/infographic-disability-impacts-all.html" TargetMode="External"/><Relationship Id="rId13" Type="http://schemas.openxmlformats.org/officeDocument/2006/relationships/hyperlink" Target="https://www.hhs.texas.gov/sites/default/files/documents/rider4-sb1-cost-comparison-report-aug-2024.pdf" TargetMode="External"/><Relationship Id="rId3" Type="http://schemas.openxmlformats.org/officeDocument/2006/relationships/hyperlink" Target="https://data.census.gov/table/ACSST5Y2024.S2502?q=S2502n" TargetMode="External"/><Relationship Id="rId7" Type="http://schemas.openxmlformats.org/officeDocument/2006/relationships/hyperlink" Target="https://data.census.gov/table?q=household+size&amp;t=Income+and+Poverty&amp;g=040XX00US48" TargetMode="External"/><Relationship Id="rId12" Type="http://schemas.openxmlformats.org/officeDocument/2006/relationships/hyperlink" Target="https://legalclarity.org/does-medicaid-pay-for-nursing-home-in-texa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researchondisability.org/annual-disability-statistics-collection/archive-annual-disability-statistics-collection/2024-compendium-table-contents/section-7-home-environments-compendium-2024" TargetMode="External"/><Relationship Id="rId11" Type="http://schemas.openxmlformats.org/officeDocument/2006/relationships/hyperlink" Target="https://www.medicaidplanningassistance.org/nursing-home-costs/" TargetMode="External"/><Relationship Id="rId5" Type="http://schemas.openxmlformats.org/officeDocument/2006/relationships/hyperlink" Target="https://tepri.org/wp-content/uploads/2019/06/TEPRI_LICPTexasOverview_June2019_v1.pdf" TargetMode="External"/><Relationship Id="rId10" Type="http://schemas.openxmlformats.org/officeDocument/2006/relationships/hyperlink" Target="https://texas2036.org/populationgrowth/" TargetMode="External"/><Relationship Id="rId4" Type="http://schemas.openxmlformats.org/officeDocument/2006/relationships/hyperlink" Target="https://www.researchondisability.org/sites/default/files/media/2025-03/pdf-online_full-compendium-with-title-acknowledgement-pages.pdf" TargetMode="External"/><Relationship Id="rId9" Type="http://schemas.openxmlformats.org/officeDocument/2006/relationships/hyperlink" Target="https://www.elevancehealth.com/our-approach-to-health/health-equity/how-affordable-and-attainable-is-accessible-housi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
        <p:cNvGrpSpPr/>
        <p:nvPr/>
      </p:nvGrpSpPr>
      <p:grpSpPr>
        <a:xfrm>
          <a:off x="0" y="0"/>
          <a:ext cx="0" cy="0"/>
          <a:chOff x="0" y="0"/>
          <a:chExt cx="0" cy="0"/>
        </a:xfrm>
      </p:grpSpPr>
      <p:sp>
        <p:nvSpPr>
          <p:cNvPr id="31" name="Google Shape;31;p1"/>
          <p:cNvSpPr txBox="1">
            <a:spLocks noGrp="1"/>
          </p:cNvSpPr>
          <p:nvPr>
            <p:ph type="ctrTitle"/>
          </p:nvPr>
        </p:nvSpPr>
        <p:spPr>
          <a:xfrm>
            <a:off x="861600" y="2626702"/>
            <a:ext cx="10468800" cy="980400"/>
          </a:xfrm>
          <a:prstGeom prst="rect">
            <a:avLst/>
          </a:prstGeom>
          <a:noFill/>
          <a:ln>
            <a:noFill/>
          </a:ln>
        </p:spPr>
        <p:txBody>
          <a:bodyPr spcFirstLastPara="1" wrap="square" lIns="0" tIns="0" rIns="18275" bIns="0" anchor="b" anchorCtr="0">
            <a:noAutofit/>
          </a:bodyPr>
          <a:lstStyle/>
          <a:p>
            <a:pPr marL="0" lvl="0" indent="0" algn="ctr" rtl="0">
              <a:spcBef>
                <a:spcPts val="0"/>
              </a:spcBef>
              <a:spcAft>
                <a:spcPts val="0"/>
              </a:spcAft>
              <a:buClr>
                <a:schemeClr val="dk1"/>
              </a:buClr>
              <a:buSzPts val="1100"/>
              <a:buFont typeface="Arial"/>
              <a:buNone/>
            </a:pPr>
            <a:r>
              <a:rPr lang="en-US" sz="5800" b="0">
                <a:latin typeface="Calibri"/>
                <a:ea typeface="Calibri"/>
                <a:cs typeface="Calibri"/>
                <a:sym typeface="Calibri"/>
              </a:rPr>
              <a:t>AYBR Additional Funding Proposal</a:t>
            </a:r>
            <a:endParaRPr sz="4600">
              <a:latin typeface="Calibri"/>
              <a:ea typeface="Calibri"/>
              <a:cs typeface="Calibri"/>
              <a:sym typeface="Calibri"/>
            </a:endParaRPr>
          </a:p>
        </p:txBody>
      </p:sp>
      <p:sp>
        <p:nvSpPr>
          <p:cNvPr id="32" name="Google Shape;32;p1"/>
          <p:cNvSpPr txBox="1">
            <a:spLocks noGrp="1"/>
          </p:cNvSpPr>
          <p:nvPr>
            <p:ph type="subTitle" idx="1"/>
          </p:nvPr>
        </p:nvSpPr>
        <p:spPr>
          <a:xfrm>
            <a:off x="859500" y="3889123"/>
            <a:ext cx="10473000" cy="1605900"/>
          </a:xfrm>
          <a:prstGeom prst="rect">
            <a:avLst/>
          </a:prstGeom>
          <a:noFill/>
          <a:ln>
            <a:noFill/>
          </a:ln>
        </p:spPr>
        <p:txBody>
          <a:bodyPr spcFirstLastPara="1" wrap="square" lIns="0" tIns="45700" rIns="18275" bIns="45700" anchor="t" anchorCtr="0">
            <a:noAutofit/>
          </a:bodyPr>
          <a:lstStyle/>
          <a:p>
            <a:pPr marL="0" marR="45720" lvl="0" indent="0" algn="ctr" rtl="0">
              <a:lnSpc>
                <a:spcPct val="100000"/>
              </a:lnSpc>
              <a:spcBef>
                <a:spcPts val="0"/>
              </a:spcBef>
              <a:spcAft>
                <a:spcPts val="0"/>
              </a:spcAft>
              <a:buClr>
                <a:schemeClr val="dk1"/>
              </a:buClr>
              <a:buSzPts val="3420"/>
              <a:buFont typeface="Noto Sans Symbols"/>
              <a:buNone/>
            </a:pPr>
            <a:r>
              <a:rPr lang="en-US" sz="2300">
                <a:latin typeface="Calibri"/>
                <a:ea typeface="Calibri"/>
                <a:cs typeface="Calibri"/>
                <a:sym typeface="Calibri"/>
              </a:rPr>
              <a:t>Presented by:</a:t>
            </a:r>
            <a:endParaRPr sz="2300">
              <a:latin typeface="Calibri"/>
              <a:ea typeface="Calibri"/>
              <a:cs typeface="Calibri"/>
              <a:sym typeface="Calibri"/>
            </a:endParaRPr>
          </a:p>
          <a:p>
            <a:pPr marL="0" marR="45720" lvl="0" indent="0" algn="ctr" rtl="0">
              <a:lnSpc>
                <a:spcPct val="100000"/>
              </a:lnSpc>
              <a:spcBef>
                <a:spcPts val="0"/>
              </a:spcBef>
              <a:spcAft>
                <a:spcPts val="0"/>
              </a:spcAft>
              <a:buClr>
                <a:schemeClr val="dk1"/>
              </a:buClr>
              <a:buSzPts val="3420"/>
              <a:buFont typeface="Noto Sans Symbols"/>
              <a:buNone/>
            </a:pPr>
            <a:r>
              <a:rPr lang="en-US" sz="2300">
                <a:latin typeface="Calibri"/>
                <a:ea typeface="Calibri"/>
                <a:cs typeface="Calibri"/>
                <a:sym typeface="Calibri"/>
              </a:rPr>
              <a:t> Cole Glosser, Coalition of Texans with Disabilities (CTD) </a:t>
            </a:r>
            <a:endParaRPr sz="2300">
              <a:latin typeface="Calibri"/>
              <a:ea typeface="Calibri"/>
              <a:cs typeface="Calibri"/>
              <a:sym typeface="Calibri"/>
            </a:endParaRPr>
          </a:p>
          <a:p>
            <a:pPr marL="0" marR="45720" lvl="0" indent="0" algn="ctr" rtl="0">
              <a:lnSpc>
                <a:spcPct val="100000"/>
              </a:lnSpc>
              <a:spcBef>
                <a:spcPts val="0"/>
              </a:spcBef>
              <a:spcAft>
                <a:spcPts val="0"/>
              </a:spcAft>
              <a:buClr>
                <a:schemeClr val="dk1"/>
              </a:buClr>
              <a:buSzPts val="3420"/>
              <a:buFont typeface="Noto Sans Symbols"/>
              <a:buNone/>
            </a:pPr>
            <a:r>
              <a:rPr lang="en-US" sz="2300">
                <a:latin typeface="Calibri"/>
                <a:ea typeface="Calibri"/>
                <a:cs typeface="Calibri"/>
                <a:sym typeface="Calibri"/>
              </a:rPr>
              <a:t>Katie Smith, Disability Rights Texas (DRTx)</a:t>
            </a:r>
            <a:endParaRPr sz="2300">
              <a:latin typeface="Calibri"/>
              <a:ea typeface="Calibri"/>
              <a:cs typeface="Calibri"/>
              <a:sym typeface="Calibri"/>
            </a:endParaRPr>
          </a:p>
          <a:p>
            <a:pPr marL="0" marR="45720" lvl="0" indent="0" algn="ctr" rtl="0">
              <a:lnSpc>
                <a:spcPct val="100000"/>
              </a:lnSpc>
              <a:spcBef>
                <a:spcPts val="0"/>
              </a:spcBef>
              <a:spcAft>
                <a:spcPts val="0"/>
              </a:spcAft>
              <a:buClr>
                <a:schemeClr val="dk1"/>
              </a:buClr>
              <a:buSzPts val="3420"/>
              <a:buFont typeface="Noto Sans Symbols"/>
              <a:buNone/>
            </a:pPr>
            <a:r>
              <a:rPr lang="en-US" sz="2300">
                <a:latin typeface="Calibri"/>
                <a:ea typeface="Calibri"/>
                <a:cs typeface="Calibri"/>
                <a:sym typeface="Calibri"/>
              </a:rPr>
              <a:t>Tanya Lavelle, Disability Rights Texas (DRTx)</a:t>
            </a:r>
            <a:endParaRPr sz="2300">
              <a:latin typeface="Calibri"/>
              <a:ea typeface="Calibri"/>
              <a:cs typeface="Calibri"/>
              <a:sym typeface="Calibri"/>
            </a:endParaRPr>
          </a:p>
          <a:p>
            <a:pPr marL="0" marR="45720" lvl="0" indent="0" algn="ctr" rtl="0">
              <a:lnSpc>
                <a:spcPct val="100000"/>
              </a:lnSpc>
              <a:spcBef>
                <a:spcPts val="720"/>
              </a:spcBef>
              <a:spcAft>
                <a:spcPts val="0"/>
              </a:spcAft>
              <a:buClr>
                <a:schemeClr val="dk1"/>
              </a:buClr>
              <a:buSzPts val="3420"/>
              <a:buFont typeface="Noto Sans Symbols"/>
              <a:buNone/>
            </a:pPr>
            <a:endParaRPr sz="3100">
              <a:latin typeface="Calibri"/>
              <a:ea typeface="Calibri"/>
              <a:cs typeface="Calibri"/>
              <a:sym typeface="Calibri"/>
            </a:endParaRPr>
          </a:p>
        </p:txBody>
      </p:sp>
      <p:sp>
        <p:nvSpPr>
          <p:cNvPr id="33" name="Google Shape;33;p1"/>
          <p:cNvSpPr/>
          <p:nvPr/>
        </p:nvSpPr>
        <p:spPr>
          <a:xfrm>
            <a:off x="2187075" y="318725"/>
            <a:ext cx="7803300" cy="21213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34" name="Google Shape;34;p1" title="Screenshot 2026-04-23 at 11.52.03 AM.png"/>
          <p:cNvPicPr preferRelativeResize="0"/>
          <p:nvPr/>
        </p:nvPicPr>
        <p:blipFill>
          <a:blip r:embed="rId3">
            <a:alphaModFix/>
          </a:blip>
          <a:stretch>
            <a:fillRect/>
          </a:stretch>
        </p:blipFill>
        <p:spPr>
          <a:xfrm>
            <a:off x="1684625" y="566538"/>
            <a:ext cx="3977401" cy="1933275"/>
          </a:xfrm>
          <a:prstGeom prst="rect">
            <a:avLst/>
          </a:prstGeom>
          <a:noFill/>
          <a:ln>
            <a:noFill/>
          </a:ln>
        </p:spPr>
      </p:pic>
      <p:pic>
        <p:nvPicPr>
          <p:cNvPr id="35" name="Google Shape;35;p1"/>
          <p:cNvPicPr preferRelativeResize="0"/>
          <p:nvPr/>
        </p:nvPicPr>
        <p:blipFill>
          <a:blip r:embed="rId4">
            <a:alphaModFix/>
          </a:blip>
          <a:stretch>
            <a:fillRect/>
          </a:stretch>
        </p:blipFill>
        <p:spPr>
          <a:xfrm>
            <a:off x="7031525" y="303289"/>
            <a:ext cx="2468000" cy="2459775"/>
          </a:xfrm>
          <a:prstGeom prst="rect">
            <a:avLst/>
          </a:prstGeom>
          <a:solidFill>
            <a:schemeClr val="lt1"/>
          </a:solidFill>
          <a:ln w="9525" cap="flat" cmpd="sng">
            <a:solidFill>
              <a:schemeClr val="lt1"/>
            </a:solidFill>
            <a:prstDash val="solid"/>
            <a:round/>
            <a:headEnd type="none" w="sm" len="sm"/>
            <a:tailEnd type="none" w="sm" len="sm"/>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9"/>
          <p:cNvSpPr txBox="1">
            <a:spLocks noGrp="1"/>
          </p:cNvSpPr>
          <p:nvPr>
            <p:ph type="title"/>
          </p:nvPr>
        </p:nvSpPr>
        <p:spPr>
          <a:xfrm>
            <a:off x="459120" y="31086"/>
            <a:ext cx="11123280" cy="1143000"/>
          </a:xfrm>
          <a:prstGeom prst="rect">
            <a:avLst/>
          </a:prstGeom>
          <a:noFill/>
          <a:ln>
            <a:noFill/>
          </a:ln>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Benefits of Additional Funding</a:t>
            </a:r>
            <a:endParaRPr b="0">
              <a:latin typeface="Calibri"/>
              <a:ea typeface="Calibri"/>
              <a:cs typeface="Calibri"/>
              <a:sym typeface="Calibri"/>
            </a:endParaRPr>
          </a:p>
        </p:txBody>
      </p:sp>
      <p:sp>
        <p:nvSpPr>
          <p:cNvPr id="112" name="Google Shape;112;p9"/>
          <p:cNvSpPr txBox="1">
            <a:spLocks noGrp="1"/>
          </p:cNvSpPr>
          <p:nvPr>
            <p:ph type="body" idx="1"/>
          </p:nvPr>
        </p:nvSpPr>
        <p:spPr>
          <a:xfrm>
            <a:off x="459125" y="1261400"/>
            <a:ext cx="9682200" cy="4389300"/>
          </a:xfrm>
          <a:prstGeom prst="rect">
            <a:avLst/>
          </a:prstGeom>
          <a:noFill/>
          <a:ln>
            <a:noFill/>
          </a:ln>
        </p:spPr>
        <p:txBody>
          <a:bodyPr spcFirstLastPara="1" wrap="square" lIns="91425" tIns="45700" rIns="91425" bIns="45700" anchor="t" anchorCtr="0">
            <a:noAutofit/>
          </a:bodyPr>
          <a:lstStyle/>
          <a:p>
            <a:pPr marL="0" lvl="0" indent="0" algn="l" rtl="0">
              <a:spcBef>
                <a:spcPts val="1200"/>
              </a:spcBef>
              <a:spcAft>
                <a:spcPts val="0"/>
              </a:spcAft>
              <a:buNone/>
            </a:pPr>
            <a:r>
              <a:rPr lang="en-US">
                <a:latin typeface="Calibri"/>
                <a:ea typeface="Calibri"/>
                <a:cs typeface="Calibri"/>
                <a:sym typeface="Calibri"/>
              </a:rPr>
              <a:t>- More disabled and elderly Texan households served, supporting community living and aging in place</a:t>
            </a:r>
            <a:endParaRPr>
              <a:latin typeface="Calibri"/>
              <a:ea typeface="Calibri"/>
              <a:cs typeface="Calibri"/>
              <a:sym typeface="Calibri"/>
            </a:endParaRPr>
          </a:p>
          <a:p>
            <a:pPr marL="0" lvl="0" indent="0" algn="l" rtl="0">
              <a:spcBef>
                <a:spcPts val="1200"/>
              </a:spcBef>
              <a:spcAft>
                <a:spcPts val="0"/>
              </a:spcAft>
              <a:buNone/>
            </a:pPr>
            <a:r>
              <a:rPr lang="en-US">
                <a:latin typeface="Calibri"/>
                <a:ea typeface="Calibri"/>
                <a:cs typeface="Calibri"/>
                <a:sym typeface="Calibri"/>
              </a:rPr>
              <a:t>- Long term savings for the state associated with decreased institutionalization</a:t>
            </a:r>
            <a:endParaRPr>
              <a:latin typeface="Calibri"/>
              <a:ea typeface="Calibri"/>
              <a:cs typeface="Calibri"/>
              <a:sym typeface="Calibri"/>
            </a:endParaRPr>
          </a:p>
          <a:p>
            <a:pPr marL="0" lvl="0" indent="0" algn="l" rtl="0">
              <a:spcBef>
                <a:spcPts val="1200"/>
              </a:spcBef>
              <a:spcAft>
                <a:spcPts val="0"/>
              </a:spcAft>
              <a:buNone/>
            </a:pPr>
            <a:r>
              <a:rPr lang="en-US">
                <a:latin typeface="Calibri"/>
                <a:ea typeface="Calibri"/>
                <a:cs typeface="Calibri"/>
                <a:sym typeface="Calibri"/>
              </a:rPr>
              <a:t>- Increased visibility for program that may incentivize additional administrators to join and expand counties served</a:t>
            </a:r>
            <a:endParaRPr>
              <a:latin typeface="Calibri"/>
              <a:ea typeface="Calibri"/>
              <a:cs typeface="Calibri"/>
              <a:sym typeface="Calibri"/>
            </a:endParaRPr>
          </a:p>
          <a:p>
            <a:pPr marL="457200" lvl="0" indent="0" algn="l" rtl="0">
              <a:spcBef>
                <a:spcPts val="1200"/>
              </a:spcBef>
              <a:spcAft>
                <a:spcPts val="0"/>
              </a:spcAft>
              <a:buNone/>
            </a:pPr>
            <a:endParaRPr>
              <a:latin typeface="Calibri"/>
              <a:ea typeface="Calibri"/>
              <a:cs typeface="Calibri"/>
              <a:sym typeface="Calibri"/>
            </a:endParaRPr>
          </a:p>
        </p:txBody>
      </p:sp>
      <p:sp>
        <p:nvSpPr>
          <p:cNvPr id="113" name="Google Shape;113;p9"/>
          <p:cNvSpPr/>
          <p:nvPr/>
        </p:nvSpPr>
        <p:spPr>
          <a:xfrm>
            <a:off x="10416582" y="6090450"/>
            <a:ext cx="1765500" cy="6579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g3d923c9fbf4_0_1"/>
          <p:cNvSpPr txBox="1">
            <a:spLocks noGrp="1"/>
          </p:cNvSpPr>
          <p:nvPr>
            <p:ph type="title"/>
          </p:nvPr>
        </p:nvSpPr>
        <p:spPr>
          <a:xfrm>
            <a:off x="609600" y="31086"/>
            <a:ext cx="10972800" cy="1143000"/>
          </a:xfrm>
          <a:prstGeom prst="rect">
            <a:avLst/>
          </a:prstGeom>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References</a:t>
            </a:r>
            <a:endParaRPr b="0">
              <a:latin typeface="Calibri"/>
              <a:ea typeface="Calibri"/>
              <a:cs typeface="Calibri"/>
              <a:sym typeface="Calibri"/>
            </a:endParaRPr>
          </a:p>
        </p:txBody>
      </p:sp>
      <p:sp>
        <p:nvSpPr>
          <p:cNvPr id="120" name="Google Shape;120;g3d923c9fbf4_0_1"/>
          <p:cNvSpPr txBox="1">
            <a:spLocks noGrp="1"/>
          </p:cNvSpPr>
          <p:nvPr>
            <p:ph type="body" idx="1"/>
          </p:nvPr>
        </p:nvSpPr>
        <p:spPr>
          <a:xfrm>
            <a:off x="609600" y="1174075"/>
            <a:ext cx="11368800" cy="43893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300">
                <a:latin typeface="Calibri"/>
                <a:ea typeface="Calibri"/>
                <a:cs typeface="Calibri"/>
                <a:sym typeface="Calibri"/>
              </a:rPr>
              <a:t>United States Census Bureau. (2024). American Community Survey. Available from:</a:t>
            </a:r>
            <a:r>
              <a:rPr lang="en-US" sz="1300">
                <a:uFill>
                  <a:noFill/>
                </a:uFill>
                <a:latin typeface="Calibri"/>
                <a:ea typeface="Calibri"/>
                <a:cs typeface="Calibri"/>
                <a:sym typeface="Calibri"/>
                <a:hlinkClick r:id="rId3"/>
              </a:rPr>
              <a:t> </a:t>
            </a:r>
            <a:r>
              <a:rPr lang="en-US" sz="1300" u="sng">
                <a:solidFill>
                  <a:schemeClr val="hlink"/>
                </a:solidFill>
                <a:latin typeface="Calibri"/>
                <a:ea typeface="Calibri"/>
                <a:cs typeface="Calibri"/>
                <a:sym typeface="Calibri"/>
                <a:hlinkClick r:id="rId3"/>
              </a:rPr>
              <a:t>https://data.census.gov/table/ACSST5Y2024.S2502?q=S2502n</a:t>
            </a:r>
            <a:endParaRPr sz="1300" u="sng">
              <a:solidFill>
                <a:schemeClr val="hlink"/>
              </a:solidFill>
              <a:latin typeface="Calibri"/>
              <a:ea typeface="Calibri"/>
              <a:cs typeface="Calibri"/>
              <a:sym typeface="Calibri"/>
            </a:endParaRPr>
          </a:p>
          <a:p>
            <a:pPr marL="0" lvl="0" indent="0" algn="l" rtl="0">
              <a:lnSpc>
                <a:spcPct val="115000"/>
              </a:lnSpc>
              <a:spcBef>
                <a:spcPts val="0"/>
              </a:spcBef>
              <a:spcAft>
                <a:spcPts val="0"/>
              </a:spcAft>
              <a:buNone/>
            </a:pPr>
            <a:r>
              <a:rPr lang="en-US" sz="1300">
                <a:latin typeface="Calibri"/>
                <a:ea typeface="Calibri"/>
                <a:cs typeface="Calibri"/>
                <a:sym typeface="Calibri"/>
              </a:rPr>
              <a:t>Institute on Disability Rehabilitation Research and Training Center on Disability Statistics. (2025). Annual Disability Statistics Compendium. Available from:</a:t>
            </a:r>
            <a:r>
              <a:rPr lang="en-US" sz="1300">
                <a:uFill>
                  <a:noFill/>
                </a:uFill>
                <a:latin typeface="Calibri"/>
                <a:ea typeface="Calibri"/>
                <a:cs typeface="Calibri"/>
                <a:sym typeface="Calibri"/>
                <a:hlinkClick r:id="rId4"/>
              </a:rPr>
              <a:t> </a:t>
            </a:r>
            <a:r>
              <a:rPr lang="en-US" sz="1300" u="sng">
                <a:solidFill>
                  <a:schemeClr val="hlink"/>
                </a:solidFill>
                <a:latin typeface="Calibri"/>
                <a:ea typeface="Calibri"/>
                <a:cs typeface="Calibri"/>
                <a:sym typeface="Calibri"/>
                <a:hlinkClick r:id="rId4"/>
              </a:rPr>
              <a:t>https://www.researchondisability.org/sites/default/files/media/2025-03/pdf-online_full-compendium-with-title-acknowledgement-pages.pdf</a:t>
            </a:r>
            <a:endParaRPr sz="1300">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300">
                <a:latin typeface="Calibri"/>
                <a:ea typeface="Calibri"/>
                <a:cs typeface="Calibri"/>
                <a:sym typeface="Calibri"/>
              </a:rPr>
              <a:t>Texas Energy Poverty Research Institute. (2019). Low-Income Community Profile Series. Available from:</a:t>
            </a:r>
            <a:r>
              <a:rPr lang="en-US" sz="1300">
                <a:uFill>
                  <a:noFill/>
                </a:uFill>
                <a:latin typeface="Calibri"/>
                <a:ea typeface="Calibri"/>
                <a:cs typeface="Calibri"/>
                <a:sym typeface="Calibri"/>
                <a:hlinkClick r:id="rId5"/>
              </a:rPr>
              <a:t> </a:t>
            </a:r>
            <a:r>
              <a:rPr lang="en-US" sz="1300" u="sng">
                <a:solidFill>
                  <a:schemeClr val="hlink"/>
                </a:solidFill>
                <a:latin typeface="Calibri"/>
                <a:ea typeface="Calibri"/>
                <a:cs typeface="Calibri"/>
                <a:sym typeface="Calibri"/>
                <a:hlinkClick r:id="rId5"/>
              </a:rPr>
              <a:t>https://tepri.org/wp-content/uploads/2019/06/TEPRI_LICPTexasOverview_June2019_v1.pdf</a:t>
            </a:r>
            <a:endParaRPr sz="1300" u="sng">
              <a:solidFill>
                <a:schemeClr val="hlink"/>
              </a:solidFill>
              <a:latin typeface="Calibri"/>
              <a:ea typeface="Calibri"/>
              <a:cs typeface="Calibri"/>
              <a:sym typeface="Calibri"/>
            </a:endParaRPr>
          </a:p>
          <a:p>
            <a:pPr marL="0" lvl="0" indent="0" algn="l" rtl="0">
              <a:lnSpc>
                <a:spcPct val="115000"/>
              </a:lnSpc>
              <a:spcBef>
                <a:spcPts val="0"/>
              </a:spcBef>
              <a:spcAft>
                <a:spcPts val="0"/>
              </a:spcAft>
              <a:buNone/>
            </a:pPr>
            <a:r>
              <a:rPr lang="en-US" sz="1300">
                <a:latin typeface="Calibri"/>
                <a:ea typeface="Calibri"/>
                <a:cs typeface="Calibri"/>
                <a:sym typeface="Calibri"/>
              </a:rPr>
              <a:t>Center for Research on Disability. (2022). Table 7.7 Home Environment – Civilians with and without Disabilities Ages 18 to 64 Years Living in the Community in Houses for the United States.</a:t>
            </a:r>
            <a:r>
              <a:rPr lang="en-US" sz="1300">
                <a:uFill>
                  <a:noFill/>
                </a:uFill>
                <a:latin typeface="Calibri"/>
                <a:ea typeface="Calibri"/>
                <a:cs typeface="Calibri"/>
                <a:sym typeface="Calibri"/>
                <a:hlinkClick r:id="rId6"/>
              </a:rPr>
              <a:t> </a:t>
            </a:r>
            <a:r>
              <a:rPr lang="en-US" sz="1300" u="sng">
                <a:solidFill>
                  <a:schemeClr val="hlink"/>
                </a:solidFill>
                <a:latin typeface="Calibri"/>
                <a:ea typeface="Calibri"/>
                <a:cs typeface="Calibri"/>
                <a:sym typeface="Calibri"/>
                <a:hlinkClick r:id="rId6"/>
              </a:rPr>
              <a:t>https://www.researchondisability.org/annual-disability-statistics-collection/archive-annual-disability-statistics-collection/2024-compendium-table-contents/section-7-home-environments-compendium-2024</a:t>
            </a:r>
            <a:endParaRPr sz="1300" u="sng">
              <a:solidFill>
                <a:schemeClr val="hlink"/>
              </a:solidFill>
              <a:latin typeface="Calibri"/>
              <a:ea typeface="Calibri"/>
              <a:cs typeface="Calibri"/>
              <a:sym typeface="Calibri"/>
            </a:endParaRPr>
          </a:p>
          <a:p>
            <a:pPr marL="0" lvl="0" indent="0" algn="l" rtl="0">
              <a:lnSpc>
                <a:spcPct val="115000"/>
              </a:lnSpc>
              <a:spcBef>
                <a:spcPts val="0"/>
              </a:spcBef>
              <a:spcAft>
                <a:spcPts val="0"/>
              </a:spcAft>
              <a:buNone/>
            </a:pPr>
            <a:r>
              <a:rPr lang="en-US" sz="1300">
                <a:latin typeface="Calibri"/>
                <a:ea typeface="Calibri"/>
                <a:cs typeface="Calibri"/>
                <a:sym typeface="Calibri"/>
              </a:rPr>
              <a:t>United States Census. (2026). 2024: ACS 1-Year Estimates Subject Tables: Texas Occupancy Characteristics. Available from:</a:t>
            </a:r>
            <a:r>
              <a:rPr lang="en-US" sz="1300">
                <a:uFill>
                  <a:noFill/>
                </a:uFill>
                <a:latin typeface="Calibri"/>
                <a:ea typeface="Calibri"/>
                <a:cs typeface="Calibri"/>
                <a:sym typeface="Calibri"/>
                <a:hlinkClick r:id="rId7"/>
              </a:rPr>
              <a:t> </a:t>
            </a:r>
            <a:r>
              <a:rPr lang="en-US" sz="1300" u="sng">
                <a:solidFill>
                  <a:schemeClr val="hlink"/>
                </a:solidFill>
                <a:latin typeface="Calibri"/>
                <a:ea typeface="Calibri"/>
                <a:cs typeface="Calibri"/>
                <a:sym typeface="Calibri"/>
                <a:hlinkClick r:id="rId7"/>
              </a:rPr>
              <a:t>https://data.census.gov/table?q=household+size&amp;t=Income+and+Poverty&amp;g=040XX00US48</a:t>
            </a:r>
            <a:endParaRPr sz="1300" u="sng">
              <a:solidFill>
                <a:schemeClr val="hlink"/>
              </a:solidFill>
              <a:latin typeface="Calibri"/>
              <a:ea typeface="Calibri"/>
              <a:cs typeface="Calibri"/>
              <a:sym typeface="Calibri"/>
            </a:endParaRPr>
          </a:p>
          <a:p>
            <a:pPr marL="0" lvl="0" indent="0" algn="l" rtl="0">
              <a:lnSpc>
                <a:spcPct val="115000"/>
              </a:lnSpc>
              <a:spcBef>
                <a:spcPts val="0"/>
              </a:spcBef>
              <a:spcAft>
                <a:spcPts val="0"/>
              </a:spcAft>
              <a:buNone/>
            </a:pPr>
            <a:r>
              <a:rPr lang="en-US" sz="1300">
                <a:latin typeface="Calibri"/>
                <a:ea typeface="Calibri"/>
                <a:cs typeface="Calibri"/>
                <a:sym typeface="Calibri"/>
              </a:rPr>
              <a:t>U.S. Centers for Disease Control and Prevention. (2024). Disability Impacts All of Us Infographic. Developed by National Center on Birth Defects and Developmental Disabilities. Available from:</a:t>
            </a:r>
            <a:r>
              <a:rPr lang="en-US" sz="1300">
                <a:uFill>
                  <a:noFill/>
                </a:uFill>
                <a:latin typeface="Calibri"/>
                <a:ea typeface="Calibri"/>
                <a:cs typeface="Calibri"/>
                <a:sym typeface="Calibri"/>
                <a:hlinkClick r:id="rId8"/>
              </a:rPr>
              <a:t> </a:t>
            </a:r>
            <a:r>
              <a:rPr lang="en-US" sz="1300" u="sng">
                <a:solidFill>
                  <a:schemeClr val="hlink"/>
                </a:solidFill>
                <a:latin typeface="Calibri"/>
                <a:ea typeface="Calibri"/>
                <a:cs typeface="Calibri"/>
                <a:sym typeface="Calibri"/>
                <a:hlinkClick r:id="rId8"/>
              </a:rPr>
              <a:t>https://www.cdc.gov/disability-and-health/articles-documents/disability-impacts-all-of-us-infographic.html?CDC_AAref_Val=https://www.cdc.gov/ncbddd/disabilityandhealth/infographic-disability-impacts-all.html</a:t>
            </a:r>
            <a:r>
              <a:rPr lang="en-US" sz="1300">
                <a:latin typeface="Calibri"/>
                <a:ea typeface="Calibri"/>
                <a:cs typeface="Calibri"/>
                <a:sym typeface="Calibri"/>
              </a:rPr>
              <a:t> </a:t>
            </a:r>
            <a:endParaRPr sz="1300">
              <a:latin typeface="Calibri"/>
              <a:ea typeface="Calibri"/>
              <a:cs typeface="Calibri"/>
              <a:sym typeface="Calibri"/>
            </a:endParaRPr>
          </a:p>
          <a:p>
            <a:pPr marL="0" lvl="0" indent="0" algn="l" rtl="0">
              <a:lnSpc>
                <a:spcPct val="115000"/>
              </a:lnSpc>
              <a:spcBef>
                <a:spcPts val="0"/>
              </a:spcBef>
              <a:spcAft>
                <a:spcPts val="0"/>
              </a:spcAft>
              <a:buNone/>
            </a:pPr>
            <a:r>
              <a:rPr lang="en-US" sz="1300">
                <a:latin typeface="Calibri"/>
                <a:ea typeface="Calibri"/>
                <a:cs typeface="Calibri"/>
                <a:sym typeface="Calibri"/>
              </a:rPr>
              <a:t>Elevance Health. (2023). How Affordable and Attainable is Accessible Housing? Available from:</a:t>
            </a:r>
            <a:r>
              <a:rPr lang="en-US" sz="1300">
                <a:uFill>
                  <a:noFill/>
                </a:uFill>
                <a:latin typeface="Calibri"/>
                <a:ea typeface="Calibri"/>
                <a:cs typeface="Calibri"/>
                <a:sym typeface="Calibri"/>
                <a:hlinkClick r:id="rId9"/>
              </a:rPr>
              <a:t> </a:t>
            </a:r>
            <a:r>
              <a:rPr lang="en-US" sz="1300" u="sng">
                <a:solidFill>
                  <a:schemeClr val="hlink"/>
                </a:solidFill>
                <a:latin typeface="Calibri"/>
                <a:ea typeface="Calibri"/>
                <a:cs typeface="Calibri"/>
                <a:sym typeface="Calibri"/>
                <a:hlinkClick r:id="rId9"/>
              </a:rPr>
              <a:t>https://www.elevancehealth.com/our-approach-to-health/health-equity/how-affordable-and-attainable-is-accessible-housing</a:t>
            </a:r>
            <a:endParaRPr sz="1300" u="sng">
              <a:solidFill>
                <a:schemeClr val="hlink"/>
              </a:solidFill>
              <a:latin typeface="Calibri"/>
              <a:ea typeface="Calibri"/>
              <a:cs typeface="Calibri"/>
              <a:sym typeface="Calibri"/>
            </a:endParaRPr>
          </a:p>
          <a:p>
            <a:pPr marL="0" lvl="0" indent="0" algn="l" rtl="0">
              <a:lnSpc>
                <a:spcPct val="115000"/>
              </a:lnSpc>
              <a:spcBef>
                <a:spcPts val="0"/>
              </a:spcBef>
              <a:spcAft>
                <a:spcPts val="0"/>
              </a:spcAft>
              <a:buNone/>
            </a:pPr>
            <a:r>
              <a:rPr lang="en-US" sz="1300">
                <a:latin typeface="Calibri"/>
                <a:ea typeface="Calibri"/>
                <a:cs typeface="Calibri"/>
                <a:sym typeface="Calibri"/>
              </a:rPr>
              <a:t>Texas 2036. (2026). Understanding Texas: Population Growth. Available from:</a:t>
            </a:r>
            <a:r>
              <a:rPr lang="en-US" sz="1300">
                <a:uFill>
                  <a:noFill/>
                </a:uFill>
                <a:latin typeface="Calibri"/>
                <a:ea typeface="Calibri"/>
                <a:cs typeface="Calibri"/>
                <a:sym typeface="Calibri"/>
                <a:hlinkClick r:id="rId10"/>
              </a:rPr>
              <a:t> </a:t>
            </a:r>
            <a:r>
              <a:rPr lang="en-US" sz="1300" u="sng">
                <a:solidFill>
                  <a:schemeClr val="hlink"/>
                </a:solidFill>
                <a:latin typeface="Calibri"/>
                <a:ea typeface="Calibri"/>
                <a:cs typeface="Calibri"/>
                <a:sym typeface="Calibri"/>
                <a:hlinkClick r:id="rId10"/>
              </a:rPr>
              <a:t>https://texas2036.org/populationgrowth/</a:t>
            </a:r>
            <a:r>
              <a:rPr lang="en-US" sz="1300">
                <a:latin typeface="Calibri"/>
                <a:ea typeface="Calibri"/>
                <a:cs typeface="Calibri"/>
                <a:sym typeface="Calibri"/>
              </a:rPr>
              <a:t> </a:t>
            </a:r>
            <a:endParaRPr sz="1300">
              <a:latin typeface="Calibri"/>
              <a:ea typeface="Calibri"/>
              <a:cs typeface="Calibri"/>
              <a:sym typeface="Calibri"/>
            </a:endParaRPr>
          </a:p>
          <a:p>
            <a:pPr marL="0" lvl="0" indent="0" algn="l" rtl="0">
              <a:lnSpc>
                <a:spcPct val="115000"/>
              </a:lnSpc>
              <a:spcBef>
                <a:spcPts val="0"/>
              </a:spcBef>
              <a:spcAft>
                <a:spcPts val="0"/>
              </a:spcAft>
              <a:buNone/>
            </a:pPr>
            <a:r>
              <a:rPr lang="en-US" sz="1300">
                <a:latin typeface="Calibri"/>
                <a:ea typeface="Calibri"/>
                <a:cs typeface="Calibri"/>
                <a:sym typeface="Calibri"/>
              </a:rPr>
              <a:t>American Council on Aging. (2026). Nursing Home Costs by State and Region. Available from:</a:t>
            </a:r>
            <a:r>
              <a:rPr lang="en-US" sz="1300">
                <a:uFill>
                  <a:noFill/>
                </a:uFill>
                <a:latin typeface="Calibri"/>
                <a:ea typeface="Calibri"/>
                <a:cs typeface="Calibri"/>
                <a:sym typeface="Calibri"/>
                <a:hlinkClick r:id="rId11"/>
              </a:rPr>
              <a:t> </a:t>
            </a:r>
            <a:r>
              <a:rPr lang="en-US" sz="1300" u="sng">
                <a:solidFill>
                  <a:schemeClr val="hlink"/>
                </a:solidFill>
                <a:latin typeface="Calibri"/>
                <a:ea typeface="Calibri"/>
                <a:cs typeface="Calibri"/>
                <a:sym typeface="Calibri"/>
                <a:hlinkClick r:id="rId11"/>
              </a:rPr>
              <a:t>https://www.medicaidplanningassistance.org/nursing-home-costs/</a:t>
            </a:r>
            <a:endParaRPr sz="1300" u="sng">
              <a:solidFill>
                <a:schemeClr val="hlink"/>
              </a:solidFill>
              <a:latin typeface="Calibri"/>
              <a:ea typeface="Calibri"/>
              <a:cs typeface="Calibri"/>
              <a:sym typeface="Calibri"/>
            </a:endParaRPr>
          </a:p>
          <a:p>
            <a:pPr marL="0" lvl="0" indent="0" algn="l" rtl="0">
              <a:lnSpc>
                <a:spcPct val="115000"/>
              </a:lnSpc>
              <a:spcBef>
                <a:spcPts val="0"/>
              </a:spcBef>
              <a:spcAft>
                <a:spcPts val="0"/>
              </a:spcAft>
              <a:buNone/>
            </a:pPr>
            <a:r>
              <a:rPr lang="en-US" sz="1300">
                <a:latin typeface="Calibri"/>
                <a:ea typeface="Calibri"/>
                <a:cs typeface="Calibri"/>
                <a:sym typeface="Calibri"/>
              </a:rPr>
              <a:t>LegalClarity Texas. (2026). Does Medicaid Pay for Nursing Homes in Texas? Available from:</a:t>
            </a:r>
            <a:r>
              <a:rPr lang="en-US" sz="1300">
                <a:uFill>
                  <a:noFill/>
                </a:uFill>
                <a:latin typeface="Calibri"/>
                <a:ea typeface="Calibri"/>
                <a:cs typeface="Calibri"/>
                <a:sym typeface="Calibri"/>
                <a:hlinkClick r:id="rId12"/>
              </a:rPr>
              <a:t> </a:t>
            </a:r>
            <a:r>
              <a:rPr lang="en-US" sz="1300" u="sng">
                <a:solidFill>
                  <a:schemeClr val="hlink"/>
                </a:solidFill>
                <a:latin typeface="Calibri"/>
                <a:ea typeface="Calibri"/>
                <a:cs typeface="Calibri"/>
                <a:sym typeface="Calibri"/>
                <a:hlinkClick r:id="rId12"/>
              </a:rPr>
              <a:t>https://legalclarity.org/does-medicaid-pay-for-nursing-home-in-texas/</a:t>
            </a:r>
            <a:endParaRPr sz="1300" u="sng">
              <a:solidFill>
                <a:schemeClr val="hlink"/>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300">
                <a:latin typeface="Calibri"/>
                <a:ea typeface="Calibri"/>
                <a:cs typeface="Calibri"/>
                <a:sym typeface="Calibri"/>
              </a:rPr>
              <a:t>Health and Human Services Commission. (2023). Cost Comparison Report. Available from:</a:t>
            </a:r>
            <a:r>
              <a:rPr lang="en-US" sz="1300">
                <a:uFill>
                  <a:noFill/>
                </a:uFill>
                <a:latin typeface="Calibri"/>
                <a:ea typeface="Calibri"/>
                <a:cs typeface="Calibri"/>
                <a:sym typeface="Calibri"/>
                <a:hlinkClick r:id="rId13"/>
              </a:rPr>
              <a:t> </a:t>
            </a:r>
            <a:r>
              <a:rPr lang="en-US" sz="1300" u="sng">
                <a:solidFill>
                  <a:schemeClr val="hlink"/>
                </a:solidFill>
                <a:latin typeface="Calibri"/>
                <a:ea typeface="Calibri"/>
                <a:cs typeface="Calibri"/>
                <a:sym typeface="Calibri"/>
                <a:hlinkClick r:id="rId13"/>
              </a:rPr>
              <a:t>https://www.hhs.texas.gov/sites/default/files/documents/rider4-sb1-cost-comparison-report-aug-2024.pdf</a:t>
            </a:r>
            <a:r>
              <a:rPr lang="en-US" sz="1300">
                <a:latin typeface="Calibri"/>
                <a:ea typeface="Calibri"/>
                <a:cs typeface="Calibri"/>
                <a:sym typeface="Calibri"/>
              </a:rPr>
              <a:t> </a:t>
            </a:r>
            <a:endParaRPr sz="1300">
              <a:latin typeface="Calibri"/>
              <a:ea typeface="Calibri"/>
              <a:cs typeface="Calibri"/>
              <a:sym typeface="Calibri"/>
            </a:endParaRPr>
          </a:p>
          <a:p>
            <a:pPr marL="0" lvl="0" indent="0" algn="l" rtl="0">
              <a:spcBef>
                <a:spcPts val="360"/>
              </a:spcBef>
              <a:spcAft>
                <a:spcPts val="0"/>
              </a:spcAft>
              <a:buNone/>
            </a:pPr>
            <a:endParaRPr sz="13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Google Shape;41;p2"/>
          <p:cNvSpPr txBox="1">
            <a:spLocks noGrp="1"/>
          </p:cNvSpPr>
          <p:nvPr>
            <p:ph type="title"/>
          </p:nvPr>
        </p:nvSpPr>
        <p:spPr>
          <a:xfrm>
            <a:off x="640461" y="495906"/>
            <a:ext cx="8985504" cy="761394"/>
          </a:xfrm>
          <a:prstGeom prst="rect">
            <a:avLst/>
          </a:prstGeom>
          <a:noFill/>
          <a:ln>
            <a:noFill/>
          </a:ln>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Funding</a:t>
            </a:r>
            <a:r>
              <a:rPr lang="en-US">
                <a:latin typeface="Calibri"/>
                <a:ea typeface="Calibri"/>
                <a:cs typeface="Calibri"/>
                <a:sym typeface="Calibri"/>
              </a:rPr>
              <a:t> </a:t>
            </a:r>
            <a:r>
              <a:rPr lang="en-US" b="0">
                <a:latin typeface="Calibri"/>
                <a:ea typeface="Calibri"/>
                <a:cs typeface="Calibri"/>
                <a:sym typeface="Calibri"/>
              </a:rPr>
              <a:t>Context</a:t>
            </a:r>
            <a:endParaRPr b="0">
              <a:latin typeface="Calibri"/>
              <a:ea typeface="Calibri"/>
              <a:cs typeface="Calibri"/>
              <a:sym typeface="Calibri"/>
            </a:endParaRPr>
          </a:p>
        </p:txBody>
      </p:sp>
      <p:sp>
        <p:nvSpPr>
          <p:cNvPr id="42" name="Google Shape;42;p2"/>
          <p:cNvSpPr txBox="1">
            <a:spLocks noGrp="1"/>
          </p:cNvSpPr>
          <p:nvPr>
            <p:ph type="body" idx="1"/>
          </p:nvPr>
        </p:nvSpPr>
        <p:spPr>
          <a:xfrm>
            <a:off x="560832" y="1358936"/>
            <a:ext cx="11156686" cy="4389437"/>
          </a:xfrm>
          <a:prstGeom prst="rect">
            <a:avLst/>
          </a:prstGeom>
          <a:noFill/>
          <a:ln>
            <a:noFill/>
          </a:ln>
        </p:spPr>
        <p:txBody>
          <a:bodyPr spcFirstLastPara="1" wrap="square" lIns="91425" tIns="45700" rIns="91425" bIns="45700" anchor="t" anchorCtr="0">
            <a:noAutofit/>
          </a:bodyPr>
          <a:lstStyle/>
          <a:p>
            <a:pPr marL="457200" lvl="0" indent="-400050" algn="l" rtl="0">
              <a:lnSpc>
                <a:spcPct val="115000"/>
              </a:lnSpc>
              <a:spcBef>
                <a:spcPts val="0"/>
              </a:spcBef>
              <a:spcAft>
                <a:spcPts val="0"/>
              </a:spcAft>
              <a:buClr>
                <a:schemeClr val="dk1"/>
              </a:buClr>
              <a:buSzPts val="2700"/>
              <a:buFont typeface="Calibri"/>
              <a:buChar char="●"/>
            </a:pPr>
            <a:r>
              <a:rPr lang="en-US" sz="2700">
                <a:latin typeface="Calibri"/>
                <a:ea typeface="Calibri"/>
                <a:cs typeface="Calibri"/>
                <a:sym typeface="Calibri"/>
              </a:rPr>
              <a:t>AYBR Biennial Appropriation for SFY 26 &amp; 27 - $ 3,457,715</a:t>
            </a:r>
            <a:endParaRPr sz="2700">
              <a:latin typeface="Calibri"/>
              <a:ea typeface="Calibri"/>
              <a:cs typeface="Calibri"/>
              <a:sym typeface="Calibri"/>
            </a:endParaRPr>
          </a:p>
          <a:p>
            <a:pPr marL="914400" lvl="1" indent="-400050" algn="l" rtl="0">
              <a:lnSpc>
                <a:spcPct val="115000"/>
              </a:lnSpc>
              <a:spcBef>
                <a:spcPts val="0"/>
              </a:spcBef>
              <a:spcAft>
                <a:spcPts val="0"/>
              </a:spcAft>
              <a:buClr>
                <a:schemeClr val="dk1"/>
              </a:buClr>
              <a:buSzPts val="2700"/>
              <a:buFont typeface="Calibri"/>
              <a:buChar char="○"/>
            </a:pPr>
            <a:r>
              <a:rPr lang="en-US" sz="2700">
                <a:latin typeface="Calibri"/>
                <a:ea typeface="Calibri"/>
                <a:cs typeface="Calibri"/>
                <a:sym typeface="Calibri"/>
              </a:rPr>
              <a:t>Funds for Programming (Modifications) - $ 3,111,944</a:t>
            </a:r>
            <a:endParaRPr sz="2700">
              <a:latin typeface="Calibri"/>
              <a:ea typeface="Calibri"/>
              <a:cs typeface="Calibri"/>
              <a:sym typeface="Calibri"/>
            </a:endParaRPr>
          </a:p>
          <a:p>
            <a:pPr marL="457200" lvl="0" indent="-400050" algn="l" rtl="0">
              <a:lnSpc>
                <a:spcPct val="115000"/>
              </a:lnSpc>
              <a:spcBef>
                <a:spcPts val="0"/>
              </a:spcBef>
              <a:spcAft>
                <a:spcPts val="0"/>
              </a:spcAft>
              <a:buClr>
                <a:srgbClr val="595959"/>
              </a:buClr>
              <a:buSzPts val="2700"/>
              <a:buFont typeface="Calibri"/>
              <a:buChar char="●"/>
            </a:pPr>
            <a:r>
              <a:rPr lang="en-US" sz="2700">
                <a:latin typeface="Calibri"/>
                <a:ea typeface="Calibri"/>
                <a:cs typeface="Calibri"/>
                <a:sym typeface="Calibri"/>
              </a:rPr>
              <a:t>Households can qualify for up to $22,500 </a:t>
            </a:r>
            <a:endParaRPr sz="2700">
              <a:latin typeface="Calibri"/>
              <a:ea typeface="Calibri"/>
              <a:cs typeface="Calibri"/>
              <a:sym typeface="Calibri"/>
            </a:endParaRPr>
          </a:p>
          <a:p>
            <a:pPr marL="457200" lvl="0" indent="-400050" algn="l" rtl="0">
              <a:lnSpc>
                <a:spcPct val="115000"/>
              </a:lnSpc>
              <a:spcBef>
                <a:spcPts val="0"/>
              </a:spcBef>
              <a:spcAft>
                <a:spcPts val="0"/>
              </a:spcAft>
              <a:buClr>
                <a:schemeClr val="dk1"/>
              </a:buClr>
              <a:buSzPts val="2700"/>
              <a:buFont typeface="Calibri"/>
              <a:buChar char="●"/>
            </a:pPr>
            <a:r>
              <a:rPr lang="en-US" sz="2700">
                <a:latin typeface="Calibri"/>
                <a:ea typeface="Calibri"/>
                <a:cs typeface="Calibri"/>
                <a:sym typeface="Calibri"/>
              </a:rPr>
              <a:t>Each year of biennium, each state region is allocated $100,000 (4 fully funded projects) before unused funds are reallocated</a:t>
            </a:r>
            <a:endParaRPr sz="2700">
              <a:latin typeface="Calibri"/>
              <a:ea typeface="Calibri"/>
              <a:cs typeface="Calibri"/>
              <a:sym typeface="Calibri"/>
            </a:endParaRPr>
          </a:p>
          <a:p>
            <a:pPr marL="457200" lvl="0" indent="-400050" algn="l" rtl="0">
              <a:lnSpc>
                <a:spcPct val="115000"/>
              </a:lnSpc>
              <a:spcBef>
                <a:spcPts val="0"/>
              </a:spcBef>
              <a:spcAft>
                <a:spcPts val="0"/>
              </a:spcAft>
              <a:buClr>
                <a:schemeClr val="dk1"/>
              </a:buClr>
              <a:buSzPts val="2700"/>
              <a:buFont typeface="Calibri"/>
              <a:buChar char="●"/>
            </a:pPr>
            <a:r>
              <a:rPr lang="en-US" sz="2700">
                <a:latin typeface="Calibri"/>
                <a:ea typeface="Calibri"/>
                <a:cs typeface="Calibri"/>
                <a:sym typeface="Calibri"/>
              </a:rPr>
              <a:t>With current funding levels, only 67 fully funded projects can be completed</a:t>
            </a:r>
            <a:endParaRPr sz="2700">
              <a:latin typeface="Calibri"/>
              <a:ea typeface="Calibri"/>
              <a:cs typeface="Calibri"/>
              <a:sym typeface="Calibri"/>
            </a:endParaRPr>
          </a:p>
        </p:txBody>
      </p:sp>
      <p:sp>
        <p:nvSpPr>
          <p:cNvPr id="43" name="Google Shape;43;p2"/>
          <p:cNvSpPr/>
          <p:nvPr/>
        </p:nvSpPr>
        <p:spPr>
          <a:xfrm>
            <a:off x="10416582" y="6090450"/>
            <a:ext cx="1765500" cy="6579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44" name="Google Shape;44;p2" title="Screenshot 2026-04-24 at 10.11.32 AM.png"/>
          <p:cNvPicPr preferRelativeResize="0"/>
          <p:nvPr/>
        </p:nvPicPr>
        <p:blipFill>
          <a:blip r:embed="rId3">
            <a:alphaModFix/>
          </a:blip>
          <a:stretch>
            <a:fillRect/>
          </a:stretch>
        </p:blipFill>
        <p:spPr>
          <a:xfrm>
            <a:off x="1346825" y="4285575"/>
            <a:ext cx="7225676" cy="19697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609600" y="31086"/>
            <a:ext cx="10972800" cy="1143000"/>
          </a:xfrm>
          <a:prstGeom prst="rect">
            <a:avLst/>
          </a:prstGeom>
          <a:noFill/>
          <a:ln>
            <a:noFill/>
          </a:ln>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How Many People Qualify?</a:t>
            </a:r>
            <a:endParaRPr b="0">
              <a:latin typeface="Calibri"/>
              <a:ea typeface="Calibri"/>
              <a:cs typeface="Calibri"/>
              <a:sym typeface="Calibri"/>
            </a:endParaRPr>
          </a:p>
        </p:txBody>
      </p:sp>
      <p:sp>
        <p:nvSpPr>
          <p:cNvPr id="51" name="Google Shape;51;p7"/>
          <p:cNvSpPr txBox="1">
            <a:spLocks noGrp="1"/>
          </p:cNvSpPr>
          <p:nvPr>
            <p:ph type="body" idx="1"/>
          </p:nvPr>
        </p:nvSpPr>
        <p:spPr>
          <a:xfrm>
            <a:off x="609600" y="1261400"/>
            <a:ext cx="10281900" cy="4389300"/>
          </a:xfrm>
          <a:prstGeom prst="rect">
            <a:avLst/>
          </a:prstGeom>
          <a:noFill/>
          <a:ln>
            <a:noFill/>
          </a:ln>
        </p:spPr>
        <p:txBody>
          <a:bodyPr spcFirstLastPara="1" wrap="square" lIns="91425" tIns="45700" rIns="91425" bIns="45700" anchor="t" anchorCtr="0">
            <a:noAutofit/>
          </a:bodyPr>
          <a:lstStyle/>
          <a:p>
            <a:pPr marL="457200" lvl="0" indent="-337185" algn="l" rtl="0">
              <a:spcBef>
                <a:spcPts val="1200"/>
              </a:spcBef>
              <a:spcAft>
                <a:spcPts val="0"/>
              </a:spcAft>
              <a:buSzPts val="1710"/>
              <a:buFont typeface="Calibri"/>
              <a:buChar char="-"/>
            </a:pPr>
            <a:r>
              <a:rPr lang="en-US">
                <a:latin typeface="Calibri"/>
                <a:ea typeface="Calibri"/>
                <a:cs typeface="Calibri"/>
                <a:sym typeface="Calibri"/>
              </a:rPr>
              <a:t>Over 4 million Texans have a disability and an estimated 2.7 million live in single-family homes.</a:t>
            </a:r>
            <a:endParaRPr>
              <a:latin typeface="Calibri"/>
              <a:ea typeface="Calibri"/>
              <a:cs typeface="Calibri"/>
              <a:sym typeface="Calibri"/>
            </a:endParaRPr>
          </a:p>
          <a:p>
            <a:pPr marL="457200" lvl="0" indent="-337185" algn="l" rtl="0">
              <a:spcBef>
                <a:spcPts val="0"/>
              </a:spcBef>
              <a:spcAft>
                <a:spcPts val="0"/>
              </a:spcAft>
              <a:buSzPts val="1710"/>
              <a:buFont typeface="Calibri"/>
              <a:buChar char="-"/>
            </a:pPr>
            <a:r>
              <a:rPr lang="en-US">
                <a:latin typeface="Calibri"/>
                <a:ea typeface="Calibri"/>
                <a:cs typeface="Calibri"/>
                <a:sym typeface="Calibri"/>
              </a:rPr>
              <a:t>Approximately 1.1 million Texans with disabilities are:</a:t>
            </a:r>
            <a:endParaRPr>
              <a:latin typeface="Calibri"/>
              <a:ea typeface="Calibri"/>
              <a:cs typeface="Calibri"/>
              <a:sym typeface="Calibri"/>
            </a:endParaRPr>
          </a:p>
          <a:p>
            <a:pPr marL="914400" lvl="1" indent="-325755" algn="l" rtl="0">
              <a:spcBef>
                <a:spcPts val="0"/>
              </a:spcBef>
              <a:spcAft>
                <a:spcPts val="0"/>
              </a:spcAft>
              <a:buSzPts val="1530"/>
              <a:buFont typeface="Calibri"/>
              <a:buChar char="-"/>
            </a:pPr>
            <a:r>
              <a:rPr lang="en-US">
                <a:latin typeface="Calibri"/>
                <a:ea typeface="Calibri"/>
                <a:cs typeface="Calibri"/>
                <a:sym typeface="Calibri"/>
              </a:rPr>
              <a:t>Living in houses.</a:t>
            </a:r>
            <a:endParaRPr>
              <a:latin typeface="Calibri"/>
              <a:ea typeface="Calibri"/>
              <a:cs typeface="Calibri"/>
              <a:sym typeface="Calibri"/>
            </a:endParaRPr>
          </a:p>
          <a:p>
            <a:pPr marL="914400" lvl="1" indent="-325755" algn="l" rtl="0">
              <a:spcBef>
                <a:spcPts val="0"/>
              </a:spcBef>
              <a:spcAft>
                <a:spcPts val="0"/>
              </a:spcAft>
              <a:buSzPts val="1530"/>
              <a:buFont typeface="Calibri"/>
              <a:buChar char="-"/>
            </a:pPr>
            <a:r>
              <a:rPr lang="en-US">
                <a:latin typeface="Calibri"/>
                <a:ea typeface="Calibri"/>
                <a:cs typeface="Calibri"/>
                <a:sym typeface="Calibri"/>
              </a:rPr>
              <a:t>At or below 80% AMI, the threshold used by the AYBR Program. </a:t>
            </a:r>
            <a:endParaRPr>
              <a:latin typeface="Calibri"/>
              <a:ea typeface="Calibri"/>
              <a:cs typeface="Calibri"/>
              <a:sym typeface="Calibri"/>
            </a:endParaRPr>
          </a:p>
          <a:p>
            <a:pPr marL="0" lvl="0" indent="0" algn="l" rtl="0">
              <a:spcBef>
                <a:spcPts val="1200"/>
              </a:spcBef>
              <a:spcAft>
                <a:spcPts val="0"/>
              </a:spcAft>
              <a:buNone/>
            </a:pPr>
            <a:endParaRPr>
              <a:latin typeface="Calibri"/>
              <a:ea typeface="Calibri"/>
              <a:cs typeface="Calibri"/>
              <a:sym typeface="Calibri"/>
            </a:endParaRPr>
          </a:p>
          <a:p>
            <a:pPr marL="457200" lvl="0" indent="-406400" algn="l" rtl="0">
              <a:spcBef>
                <a:spcPts val="1200"/>
              </a:spcBef>
              <a:spcAft>
                <a:spcPts val="0"/>
              </a:spcAft>
              <a:buSzPts val="2800"/>
              <a:buFont typeface="Calibri"/>
              <a:buChar char="★"/>
            </a:pPr>
            <a:r>
              <a:rPr lang="en-US">
                <a:highlight>
                  <a:srgbClr val="FFFFFF"/>
                </a:highlight>
                <a:latin typeface="Calibri"/>
                <a:ea typeface="Calibri"/>
                <a:cs typeface="Calibri"/>
                <a:sym typeface="Calibri"/>
              </a:rPr>
              <a:t>The project’s current scale of 67 projects/year is reaching only 0.006% of the estimated eligible population of 1.1 million households.</a:t>
            </a:r>
            <a:endParaRPr>
              <a:latin typeface="Calibri"/>
              <a:ea typeface="Calibri"/>
              <a:cs typeface="Calibri"/>
              <a:sym typeface="Calibri"/>
            </a:endParaRPr>
          </a:p>
        </p:txBody>
      </p:sp>
      <p:sp>
        <p:nvSpPr>
          <p:cNvPr id="52" name="Google Shape;52;p7"/>
          <p:cNvSpPr/>
          <p:nvPr/>
        </p:nvSpPr>
        <p:spPr>
          <a:xfrm>
            <a:off x="10416582" y="6090450"/>
            <a:ext cx="1765500" cy="6579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3"/>
          <p:cNvSpPr txBox="1">
            <a:spLocks noGrp="1"/>
          </p:cNvSpPr>
          <p:nvPr>
            <p:ph type="title"/>
          </p:nvPr>
        </p:nvSpPr>
        <p:spPr>
          <a:xfrm>
            <a:off x="640461" y="495906"/>
            <a:ext cx="8985504" cy="761394"/>
          </a:xfrm>
          <a:prstGeom prst="rect">
            <a:avLst/>
          </a:prstGeom>
          <a:noFill/>
          <a:ln>
            <a:noFill/>
          </a:ln>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Background</a:t>
            </a:r>
            <a:endParaRPr b="0">
              <a:latin typeface="Calibri"/>
              <a:ea typeface="Calibri"/>
              <a:cs typeface="Calibri"/>
              <a:sym typeface="Calibri"/>
            </a:endParaRPr>
          </a:p>
        </p:txBody>
      </p:sp>
      <p:sp>
        <p:nvSpPr>
          <p:cNvPr id="59" name="Google Shape;59;p3"/>
          <p:cNvSpPr txBox="1">
            <a:spLocks noGrp="1"/>
          </p:cNvSpPr>
          <p:nvPr>
            <p:ph type="body" idx="1"/>
          </p:nvPr>
        </p:nvSpPr>
        <p:spPr>
          <a:xfrm>
            <a:off x="560825" y="1358924"/>
            <a:ext cx="11156700" cy="4641900"/>
          </a:xfrm>
          <a:prstGeom prst="rect">
            <a:avLst/>
          </a:prstGeom>
          <a:noFill/>
          <a:ln>
            <a:noFill/>
          </a:ln>
        </p:spPr>
        <p:txBody>
          <a:bodyPr spcFirstLastPara="1" wrap="square" lIns="91425" tIns="45700" rIns="91425" bIns="45700" anchor="t" anchorCtr="0">
            <a:noAutofit/>
          </a:bodyPr>
          <a:lstStyle/>
          <a:p>
            <a:pPr marL="457200" lvl="0" indent="-400050" algn="l" rtl="0">
              <a:spcBef>
                <a:spcPts val="0"/>
              </a:spcBef>
              <a:spcAft>
                <a:spcPts val="0"/>
              </a:spcAft>
              <a:buSzPts val="2700"/>
              <a:buFont typeface="Calibri"/>
              <a:buChar char="-"/>
            </a:pPr>
            <a:r>
              <a:rPr lang="en-US" sz="2700">
                <a:latin typeface="Calibri"/>
                <a:ea typeface="Calibri"/>
                <a:cs typeface="Calibri"/>
                <a:sym typeface="Calibri"/>
              </a:rPr>
              <a:t>The population of Texas is aging.</a:t>
            </a:r>
            <a:endParaRPr sz="2700">
              <a:latin typeface="Calibri"/>
              <a:ea typeface="Calibri"/>
              <a:cs typeface="Calibri"/>
              <a:sym typeface="Calibri"/>
            </a:endParaRPr>
          </a:p>
          <a:p>
            <a:pPr marL="457200" lvl="0" indent="-400050" algn="l" rtl="0">
              <a:spcBef>
                <a:spcPts val="0"/>
              </a:spcBef>
              <a:spcAft>
                <a:spcPts val="0"/>
              </a:spcAft>
              <a:buSzPts val="2700"/>
              <a:buFont typeface="Calibri"/>
              <a:buChar char="-"/>
            </a:pPr>
            <a:r>
              <a:rPr lang="en-US" sz="2700">
                <a:latin typeface="Calibri"/>
                <a:ea typeface="Calibri"/>
                <a:cs typeface="Calibri"/>
                <a:sym typeface="Calibri"/>
              </a:rPr>
              <a:t>Between now and 2060, the 65+ age group is projected to have the fastest rate of growth.</a:t>
            </a:r>
            <a:endParaRPr sz="2700">
              <a:latin typeface="Calibri"/>
              <a:ea typeface="Calibri"/>
              <a:cs typeface="Calibri"/>
              <a:sym typeface="Calibri"/>
            </a:endParaRPr>
          </a:p>
          <a:p>
            <a:pPr marL="0" lvl="0" indent="0" algn="l" rtl="0">
              <a:spcBef>
                <a:spcPts val="0"/>
              </a:spcBef>
              <a:spcAft>
                <a:spcPts val="0"/>
              </a:spcAft>
              <a:buNone/>
            </a:pPr>
            <a:endParaRPr sz="2700">
              <a:latin typeface="Calibri"/>
              <a:ea typeface="Calibri"/>
              <a:cs typeface="Calibri"/>
              <a:sym typeface="Calibri"/>
            </a:endParaRPr>
          </a:p>
          <a:p>
            <a:pPr marL="0" lvl="0" indent="0" algn="l" rtl="0">
              <a:spcBef>
                <a:spcPts val="0"/>
              </a:spcBef>
              <a:spcAft>
                <a:spcPts val="0"/>
              </a:spcAft>
              <a:buNone/>
            </a:pPr>
            <a:r>
              <a:rPr lang="en-US" sz="2700">
                <a:latin typeface="Calibri"/>
                <a:ea typeface="Calibri"/>
                <a:cs typeface="Calibri"/>
                <a:sym typeface="Calibri"/>
              </a:rPr>
              <a:t>Considerations:</a:t>
            </a:r>
            <a:endParaRPr sz="2700">
              <a:latin typeface="Calibri"/>
              <a:ea typeface="Calibri"/>
              <a:cs typeface="Calibri"/>
              <a:sym typeface="Calibri"/>
            </a:endParaRPr>
          </a:p>
          <a:p>
            <a:pPr marL="457200" lvl="0" indent="-400050" algn="l" rtl="0">
              <a:lnSpc>
                <a:spcPct val="115000"/>
              </a:lnSpc>
              <a:spcBef>
                <a:spcPts val="0"/>
              </a:spcBef>
              <a:spcAft>
                <a:spcPts val="0"/>
              </a:spcAft>
              <a:buSzPts val="2700"/>
              <a:buFont typeface="Calibri"/>
              <a:buChar char="-"/>
            </a:pPr>
            <a:r>
              <a:rPr lang="en-US" sz="2700">
                <a:highlight>
                  <a:srgbClr val="FFFFFF"/>
                </a:highlight>
                <a:latin typeface="Calibri"/>
                <a:ea typeface="Calibri"/>
                <a:cs typeface="Calibri"/>
                <a:sym typeface="Calibri"/>
              </a:rPr>
              <a:t>The number of Texans needing home accessibility modifications will continue to grow every year.</a:t>
            </a:r>
            <a:endParaRPr sz="2700">
              <a:highlight>
                <a:srgbClr val="FFFFFF"/>
              </a:highlight>
              <a:latin typeface="Calibri"/>
              <a:ea typeface="Calibri"/>
              <a:cs typeface="Calibri"/>
              <a:sym typeface="Calibri"/>
            </a:endParaRPr>
          </a:p>
          <a:p>
            <a:pPr marL="457200" lvl="0" indent="-400050" algn="l" rtl="0">
              <a:lnSpc>
                <a:spcPct val="115000"/>
              </a:lnSpc>
              <a:spcBef>
                <a:spcPts val="0"/>
              </a:spcBef>
              <a:spcAft>
                <a:spcPts val="0"/>
              </a:spcAft>
              <a:buSzPts val="2700"/>
              <a:buFont typeface="Calibri"/>
              <a:buChar char="-"/>
            </a:pPr>
            <a:r>
              <a:rPr lang="en-US" sz="2700">
                <a:highlight>
                  <a:srgbClr val="FFFFFF"/>
                </a:highlight>
                <a:latin typeface="Calibri"/>
                <a:ea typeface="Calibri"/>
                <a:cs typeface="Calibri"/>
                <a:sym typeface="Calibri"/>
              </a:rPr>
              <a:t>People tend to prefer to age in their homes. Texas’ aging curve makes this preference more urgent to support. </a:t>
            </a:r>
            <a:endParaRPr sz="2700">
              <a:highlight>
                <a:srgbClr val="FFFFFF"/>
              </a:highlight>
              <a:latin typeface="Calibri"/>
              <a:ea typeface="Calibri"/>
              <a:cs typeface="Calibri"/>
              <a:sym typeface="Calibri"/>
            </a:endParaRPr>
          </a:p>
          <a:p>
            <a:pPr marL="457200" lvl="0" indent="-400050" algn="l" rtl="0">
              <a:lnSpc>
                <a:spcPct val="115000"/>
              </a:lnSpc>
              <a:spcBef>
                <a:spcPts val="0"/>
              </a:spcBef>
              <a:spcAft>
                <a:spcPts val="0"/>
              </a:spcAft>
              <a:buSzPts val="2700"/>
              <a:buFont typeface="Calibri"/>
              <a:buChar char="-"/>
            </a:pPr>
            <a:r>
              <a:rPr lang="en-US" sz="2700">
                <a:highlight>
                  <a:srgbClr val="FFFFFF"/>
                </a:highlight>
                <a:latin typeface="Calibri"/>
                <a:ea typeface="Calibri"/>
                <a:cs typeface="Calibri"/>
                <a:sym typeface="Calibri"/>
              </a:rPr>
              <a:t>Institutionalization is far more expensive than home modifications. </a:t>
            </a:r>
            <a:endParaRPr sz="2700">
              <a:highlight>
                <a:srgbClr val="FFFFFF"/>
              </a:highlight>
              <a:latin typeface="Calibri"/>
              <a:ea typeface="Calibri"/>
              <a:cs typeface="Calibri"/>
              <a:sym typeface="Calibri"/>
            </a:endParaRPr>
          </a:p>
        </p:txBody>
      </p:sp>
      <p:sp>
        <p:nvSpPr>
          <p:cNvPr id="60" name="Google Shape;60;p3"/>
          <p:cNvSpPr/>
          <p:nvPr/>
        </p:nvSpPr>
        <p:spPr>
          <a:xfrm>
            <a:off x="10416582" y="6090450"/>
            <a:ext cx="1765500" cy="6579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6"/>
          <p:cNvSpPr txBox="1">
            <a:spLocks noGrp="1"/>
          </p:cNvSpPr>
          <p:nvPr>
            <p:ph type="title"/>
          </p:nvPr>
        </p:nvSpPr>
        <p:spPr>
          <a:xfrm>
            <a:off x="573975" y="447675"/>
            <a:ext cx="9185400" cy="831900"/>
          </a:xfrm>
          <a:prstGeom prst="rect">
            <a:avLst/>
          </a:prstGeom>
          <a:noFill/>
          <a:ln>
            <a:noFill/>
          </a:ln>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The Cost of Institutionalization</a:t>
            </a:r>
            <a:endParaRPr b="0">
              <a:latin typeface="Calibri"/>
              <a:ea typeface="Calibri"/>
              <a:cs typeface="Calibri"/>
              <a:sym typeface="Calibri"/>
            </a:endParaRPr>
          </a:p>
        </p:txBody>
      </p:sp>
      <p:sp>
        <p:nvSpPr>
          <p:cNvPr id="67" name="Google Shape;67;p6"/>
          <p:cNvSpPr txBox="1"/>
          <p:nvPr/>
        </p:nvSpPr>
        <p:spPr>
          <a:xfrm>
            <a:off x="494575" y="1515600"/>
            <a:ext cx="10836600" cy="3693900"/>
          </a:xfrm>
          <a:prstGeom prst="rect">
            <a:avLst/>
          </a:prstGeom>
          <a:noFill/>
          <a:ln>
            <a:noFill/>
          </a:ln>
        </p:spPr>
        <p:txBody>
          <a:bodyPr spcFirstLastPara="1" wrap="square" lIns="91425" tIns="45700" rIns="91425" bIns="45700" anchor="t" anchorCtr="0">
            <a:noAutofit/>
          </a:bodyPr>
          <a:lstStyle/>
          <a:p>
            <a:pPr marL="457200" marR="0" lvl="0" indent="-381000" algn="l" rtl="0">
              <a:spcBef>
                <a:spcPts val="560"/>
              </a:spcBef>
              <a:spcAft>
                <a:spcPts val="0"/>
              </a:spcAft>
              <a:buClr>
                <a:schemeClr val="dk1"/>
              </a:buClr>
              <a:buSzPts val="2400"/>
              <a:buFont typeface="Calibri"/>
              <a:buChar char="★"/>
            </a:pPr>
            <a:r>
              <a:rPr lang="en-US" sz="2400">
                <a:solidFill>
                  <a:schemeClr val="dk1"/>
                </a:solidFill>
                <a:highlight>
                  <a:srgbClr val="FFFFFF"/>
                </a:highlight>
                <a:latin typeface="Calibri"/>
                <a:ea typeface="Calibri"/>
                <a:cs typeface="Calibri"/>
                <a:sym typeface="Calibri"/>
              </a:rPr>
              <a:t>There is a clear financial benefit to helping people with disabilities remain in their homes via modifications. </a:t>
            </a:r>
            <a:endParaRPr sz="2400">
              <a:solidFill>
                <a:schemeClr val="dk1"/>
              </a:solidFill>
              <a:highlight>
                <a:srgbClr val="FFFFFF"/>
              </a:highlight>
              <a:latin typeface="Calibri"/>
              <a:ea typeface="Calibri"/>
              <a:cs typeface="Calibri"/>
              <a:sym typeface="Calibri"/>
            </a:endParaRPr>
          </a:p>
          <a:p>
            <a:pPr marL="457200" marR="0" lvl="0" indent="0" algn="l" rtl="0">
              <a:spcBef>
                <a:spcPts val="560"/>
              </a:spcBef>
              <a:spcAft>
                <a:spcPts val="0"/>
              </a:spcAft>
              <a:buNone/>
            </a:pPr>
            <a:endParaRPr sz="2400">
              <a:solidFill>
                <a:schemeClr val="dk1"/>
              </a:solidFill>
              <a:highlight>
                <a:srgbClr val="FFFFFF"/>
              </a:highlight>
              <a:latin typeface="Calibri"/>
              <a:ea typeface="Calibri"/>
              <a:cs typeface="Calibri"/>
              <a:sym typeface="Calibri"/>
            </a:endParaRPr>
          </a:p>
          <a:p>
            <a:pPr marL="457200" marR="0" lvl="0" indent="-381000" algn="l" rtl="0">
              <a:spcBef>
                <a:spcPts val="560"/>
              </a:spcBef>
              <a:spcAft>
                <a:spcPts val="0"/>
              </a:spcAft>
              <a:buClr>
                <a:schemeClr val="dk1"/>
              </a:buClr>
              <a:buSzPts val="2400"/>
              <a:buFont typeface="Calibri"/>
              <a:buChar char="-"/>
            </a:pPr>
            <a:r>
              <a:rPr lang="en-US" sz="2400">
                <a:solidFill>
                  <a:schemeClr val="dk1"/>
                </a:solidFill>
                <a:highlight>
                  <a:srgbClr val="FFFFFF"/>
                </a:highlight>
                <a:latin typeface="Calibri"/>
                <a:ea typeface="Calibri"/>
                <a:cs typeface="Calibri"/>
                <a:sym typeface="Calibri"/>
              </a:rPr>
              <a:t>Nursing Facility Care: Approximately $5,700 per month.</a:t>
            </a:r>
            <a:endParaRPr sz="2400" baseline="30000">
              <a:solidFill>
                <a:schemeClr val="dk1"/>
              </a:solidFill>
              <a:highlight>
                <a:srgbClr val="FFFFFF"/>
              </a:highlight>
              <a:latin typeface="Calibri"/>
              <a:ea typeface="Calibri"/>
              <a:cs typeface="Calibri"/>
              <a:sym typeface="Calibri"/>
            </a:endParaRPr>
          </a:p>
          <a:p>
            <a:pPr marL="457200" marR="0" lvl="0" indent="-381000" algn="l" rtl="0">
              <a:spcBef>
                <a:spcPts val="0"/>
              </a:spcBef>
              <a:spcAft>
                <a:spcPts val="0"/>
              </a:spcAft>
              <a:buClr>
                <a:schemeClr val="dk1"/>
              </a:buClr>
              <a:buSzPts val="2400"/>
              <a:buFont typeface="Calibri"/>
              <a:buChar char="-"/>
            </a:pPr>
            <a:r>
              <a:rPr lang="en-US" sz="2400">
                <a:solidFill>
                  <a:schemeClr val="dk1"/>
                </a:solidFill>
                <a:highlight>
                  <a:srgbClr val="FFFFFF"/>
                </a:highlight>
                <a:latin typeface="Calibri"/>
                <a:ea typeface="Calibri"/>
                <a:cs typeface="Calibri"/>
                <a:sym typeface="Calibri"/>
              </a:rPr>
              <a:t>Intermediate Care Facility (ICF): Average of $5,247 per month.</a:t>
            </a:r>
            <a:endParaRPr sz="2400">
              <a:solidFill>
                <a:schemeClr val="dk1"/>
              </a:solidFill>
              <a:highlight>
                <a:srgbClr val="FFFFFF"/>
              </a:highlight>
              <a:latin typeface="Calibri"/>
              <a:ea typeface="Calibri"/>
              <a:cs typeface="Calibri"/>
              <a:sym typeface="Calibri"/>
            </a:endParaRPr>
          </a:p>
          <a:p>
            <a:pPr marL="457200" marR="0" lvl="0" indent="-381000" algn="l" rtl="0">
              <a:spcBef>
                <a:spcPts val="0"/>
              </a:spcBef>
              <a:spcAft>
                <a:spcPts val="0"/>
              </a:spcAft>
              <a:buClr>
                <a:schemeClr val="dk1"/>
              </a:buClr>
              <a:buSzPts val="2400"/>
              <a:buFont typeface="Calibri"/>
              <a:buChar char="-"/>
            </a:pPr>
            <a:r>
              <a:rPr lang="en-US" sz="2400">
                <a:solidFill>
                  <a:schemeClr val="dk1"/>
                </a:solidFill>
                <a:highlight>
                  <a:srgbClr val="FFFFFF"/>
                </a:highlight>
                <a:latin typeface="Calibri"/>
                <a:ea typeface="Calibri"/>
                <a:cs typeface="Calibri"/>
                <a:sym typeface="Calibri"/>
              </a:rPr>
              <a:t>State Supported Living Center (SSLC): average of $29,488 per month.</a:t>
            </a:r>
            <a:endParaRPr sz="2400" baseline="30000">
              <a:solidFill>
                <a:schemeClr val="dk1"/>
              </a:solidFill>
              <a:highlight>
                <a:srgbClr val="FFFFFF"/>
              </a:highlight>
              <a:latin typeface="Calibri"/>
              <a:ea typeface="Calibri"/>
              <a:cs typeface="Calibri"/>
              <a:sym typeface="Calibri"/>
            </a:endParaRPr>
          </a:p>
          <a:p>
            <a:pPr marL="457200" marR="0" lvl="0" indent="0" algn="l" rtl="0">
              <a:spcBef>
                <a:spcPts val="560"/>
              </a:spcBef>
              <a:spcAft>
                <a:spcPts val="0"/>
              </a:spcAft>
              <a:buNone/>
            </a:pPr>
            <a:endParaRPr sz="2400" baseline="30000">
              <a:solidFill>
                <a:schemeClr val="dk1"/>
              </a:solidFill>
              <a:highlight>
                <a:srgbClr val="FFFFFF"/>
              </a:highlight>
              <a:latin typeface="Calibri"/>
              <a:ea typeface="Calibri"/>
              <a:cs typeface="Calibri"/>
              <a:sym typeface="Calibri"/>
            </a:endParaRPr>
          </a:p>
          <a:p>
            <a:pPr marL="0" marR="0" lvl="0" indent="0" algn="l" rtl="0">
              <a:spcBef>
                <a:spcPts val="560"/>
              </a:spcBef>
              <a:spcAft>
                <a:spcPts val="0"/>
              </a:spcAft>
              <a:buNone/>
            </a:pPr>
            <a:r>
              <a:rPr lang="en-US" sz="2400">
                <a:solidFill>
                  <a:schemeClr val="dk1"/>
                </a:solidFill>
                <a:highlight>
                  <a:srgbClr val="FFFFFF"/>
                </a:highlight>
                <a:latin typeface="Calibri"/>
                <a:ea typeface="Calibri"/>
                <a:cs typeface="Calibri"/>
                <a:sym typeface="Calibri"/>
              </a:rPr>
              <a:t>Even a short stay in a nursing home or ICF can exceed the one‑time $22,500 cost of home modifications through the AYBR Program. One month in an SSLC costs 30% more.​ </a:t>
            </a:r>
            <a:endParaRPr sz="2400">
              <a:latin typeface="Calibri"/>
              <a:ea typeface="Calibri"/>
              <a:cs typeface="Calibri"/>
              <a:sym typeface="Calibri"/>
            </a:endParaRPr>
          </a:p>
        </p:txBody>
      </p:sp>
      <p:sp>
        <p:nvSpPr>
          <p:cNvPr id="68" name="Google Shape;68;p6"/>
          <p:cNvSpPr/>
          <p:nvPr/>
        </p:nvSpPr>
        <p:spPr>
          <a:xfrm>
            <a:off x="10416582" y="6090450"/>
            <a:ext cx="1765500" cy="6579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5"/>
          <p:cNvSpPr txBox="1">
            <a:spLocks noGrp="1"/>
          </p:cNvSpPr>
          <p:nvPr>
            <p:ph type="title"/>
          </p:nvPr>
        </p:nvSpPr>
        <p:spPr>
          <a:xfrm>
            <a:off x="609600" y="31086"/>
            <a:ext cx="10972800" cy="1143000"/>
          </a:xfrm>
          <a:prstGeom prst="rect">
            <a:avLst/>
          </a:prstGeom>
          <a:noFill/>
          <a:ln>
            <a:noFill/>
          </a:ln>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TDHCA Survey Results</a:t>
            </a:r>
            <a:endParaRPr b="0">
              <a:latin typeface="Calibri"/>
              <a:ea typeface="Calibri"/>
              <a:cs typeface="Calibri"/>
              <a:sym typeface="Calibri"/>
            </a:endParaRPr>
          </a:p>
        </p:txBody>
      </p:sp>
      <p:sp>
        <p:nvSpPr>
          <p:cNvPr id="75" name="Google Shape;75;p5"/>
          <p:cNvSpPr txBox="1">
            <a:spLocks noGrp="1"/>
          </p:cNvSpPr>
          <p:nvPr>
            <p:ph type="body" idx="1"/>
          </p:nvPr>
        </p:nvSpPr>
        <p:spPr>
          <a:xfrm>
            <a:off x="609600" y="1261400"/>
            <a:ext cx="10972800" cy="4389437"/>
          </a:xfrm>
          <a:prstGeom prst="rect">
            <a:avLst/>
          </a:prstGeom>
          <a:noFill/>
          <a:ln>
            <a:noFill/>
          </a:ln>
        </p:spPr>
        <p:txBody>
          <a:bodyPr spcFirstLastPara="1" wrap="square" lIns="91425" tIns="45700" rIns="91425" bIns="45700" anchor="t" anchorCtr="0">
            <a:noAutofit/>
          </a:bodyPr>
          <a:lstStyle/>
          <a:p>
            <a:pPr marL="457200" lvl="0" indent="-406400" algn="l" rtl="0">
              <a:spcBef>
                <a:spcPts val="560"/>
              </a:spcBef>
              <a:spcAft>
                <a:spcPts val="0"/>
              </a:spcAft>
              <a:buSzPts val="2800"/>
              <a:buFont typeface="Calibri"/>
              <a:buChar char="-"/>
            </a:pPr>
            <a:r>
              <a:rPr lang="en-US">
                <a:latin typeface="Calibri"/>
                <a:ea typeface="Calibri"/>
                <a:cs typeface="Calibri"/>
                <a:sym typeface="Calibri"/>
              </a:rPr>
              <a:t>14 administrators responded:</a:t>
            </a:r>
            <a:endParaRPr>
              <a:latin typeface="Calibri"/>
              <a:ea typeface="Calibri"/>
              <a:cs typeface="Calibri"/>
              <a:sym typeface="Calibri"/>
            </a:endParaRPr>
          </a:p>
          <a:p>
            <a:pPr marL="914400" lvl="1" indent="-381000" algn="l" rtl="0">
              <a:spcBef>
                <a:spcPts val="0"/>
              </a:spcBef>
              <a:spcAft>
                <a:spcPts val="0"/>
              </a:spcAft>
              <a:buSzPts val="2400"/>
              <a:buFont typeface="Calibri"/>
              <a:buChar char="-"/>
            </a:pPr>
            <a:r>
              <a:rPr lang="en-US">
                <a:latin typeface="Calibri"/>
                <a:ea typeface="Calibri"/>
                <a:cs typeface="Calibri"/>
                <a:sym typeface="Calibri"/>
              </a:rPr>
              <a:t>In total, 95 projects per year are currently completed.</a:t>
            </a:r>
            <a:endParaRPr>
              <a:latin typeface="Calibri"/>
              <a:ea typeface="Calibri"/>
              <a:cs typeface="Calibri"/>
              <a:sym typeface="Calibri"/>
            </a:endParaRPr>
          </a:p>
          <a:p>
            <a:pPr marL="914400" lvl="1" indent="-381000" algn="l" rtl="0">
              <a:spcBef>
                <a:spcPts val="0"/>
              </a:spcBef>
              <a:spcAft>
                <a:spcPts val="0"/>
              </a:spcAft>
              <a:buSzPts val="2400"/>
              <a:buFont typeface="Calibri"/>
              <a:buChar char="-"/>
            </a:pPr>
            <a:r>
              <a:rPr lang="en-US">
                <a:latin typeface="Calibri"/>
                <a:ea typeface="Calibri"/>
                <a:cs typeface="Calibri"/>
                <a:sym typeface="Calibri"/>
              </a:rPr>
              <a:t>With unlimited funding, administrators indicated they could complete 272 projects per year.</a:t>
            </a:r>
            <a:endParaRPr>
              <a:latin typeface="Calibri"/>
              <a:ea typeface="Calibri"/>
              <a:cs typeface="Calibri"/>
              <a:sym typeface="Calibri"/>
            </a:endParaRPr>
          </a:p>
          <a:p>
            <a:pPr marL="914400" lvl="1" indent="-381000" algn="l" rtl="0">
              <a:spcBef>
                <a:spcPts val="0"/>
              </a:spcBef>
              <a:spcAft>
                <a:spcPts val="0"/>
              </a:spcAft>
              <a:buSzPts val="2400"/>
              <a:buFont typeface="Calibri"/>
              <a:buChar char="-"/>
            </a:pPr>
            <a:r>
              <a:rPr lang="en-US">
                <a:latin typeface="Calibri"/>
                <a:ea typeface="Calibri"/>
                <a:cs typeface="Calibri"/>
                <a:sym typeface="Calibri"/>
              </a:rPr>
              <a:t>This indicates an unmet need of 177 projects per year.</a:t>
            </a:r>
            <a:endParaRPr>
              <a:latin typeface="Calibri"/>
              <a:ea typeface="Calibri"/>
              <a:cs typeface="Calibri"/>
              <a:sym typeface="Calibri"/>
            </a:endParaRPr>
          </a:p>
          <a:p>
            <a:pPr marL="0" lvl="0" indent="0" algn="l" rtl="0">
              <a:spcBef>
                <a:spcPts val="560"/>
              </a:spcBef>
              <a:spcAft>
                <a:spcPts val="0"/>
              </a:spcAft>
              <a:buNone/>
            </a:pPr>
            <a:endParaRPr>
              <a:latin typeface="Calibri"/>
              <a:ea typeface="Calibri"/>
              <a:cs typeface="Calibri"/>
              <a:sym typeface="Calibri"/>
            </a:endParaRPr>
          </a:p>
          <a:p>
            <a:pPr marL="0" lvl="0" indent="0" algn="l" rtl="0">
              <a:spcBef>
                <a:spcPts val="560"/>
              </a:spcBef>
              <a:spcAft>
                <a:spcPts val="0"/>
              </a:spcAft>
              <a:buNone/>
            </a:pPr>
            <a:r>
              <a:rPr lang="en-US">
                <a:latin typeface="Calibri"/>
                <a:ea typeface="Calibri"/>
                <a:cs typeface="Calibri"/>
                <a:sym typeface="Calibri"/>
              </a:rPr>
              <a:t>Survey Limitations:</a:t>
            </a:r>
            <a:endParaRPr>
              <a:latin typeface="Calibri"/>
              <a:ea typeface="Calibri"/>
              <a:cs typeface="Calibri"/>
              <a:sym typeface="Calibri"/>
            </a:endParaRPr>
          </a:p>
          <a:p>
            <a:pPr marL="457200" lvl="0" indent="-381000" algn="l" rtl="0">
              <a:spcBef>
                <a:spcPts val="560"/>
              </a:spcBef>
              <a:spcAft>
                <a:spcPts val="0"/>
              </a:spcAft>
              <a:buSzPts val="2400"/>
              <a:buFont typeface="Calibri"/>
              <a:buChar char="★"/>
            </a:pPr>
            <a:r>
              <a:rPr lang="en-US" sz="2400">
                <a:highlight>
                  <a:srgbClr val="FFFFFF"/>
                </a:highlight>
                <a:latin typeface="Calibri"/>
                <a:ea typeface="Calibri"/>
                <a:cs typeface="Calibri"/>
                <a:sym typeface="Calibri"/>
              </a:rPr>
              <a:t>The maximum number of projects an administrator could select in the survey is 25 or more, so we are unable to identify a true maximum number of projects. It is likely that some of the larger AYBR Program administrators have the capacity to complete more.</a:t>
            </a:r>
            <a:endParaRPr sz="2400">
              <a:latin typeface="Calibri"/>
              <a:ea typeface="Calibri"/>
              <a:cs typeface="Calibri"/>
              <a:sym typeface="Calibri"/>
            </a:endParaRPr>
          </a:p>
        </p:txBody>
      </p:sp>
      <p:sp>
        <p:nvSpPr>
          <p:cNvPr id="76" name="Google Shape;76;p5"/>
          <p:cNvSpPr/>
          <p:nvPr/>
        </p:nvSpPr>
        <p:spPr>
          <a:xfrm>
            <a:off x="10416582" y="6090450"/>
            <a:ext cx="1765500" cy="6579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8"/>
          <p:cNvSpPr txBox="1">
            <a:spLocks noGrp="1"/>
          </p:cNvSpPr>
          <p:nvPr>
            <p:ph type="title"/>
          </p:nvPr>
        </p:nvSpPr>
        <p:spPr>
          <a:xfrm>
            <a:off x="496227" y="402462"/>
            <a:ext cx="9819348" cy="743712"/>
          </a:xfrm>
          <a:prstGeom prst="rect">
            <a:avLst/>
          </a:prstGeom>
          <a:noFill/>
          <a:ln>
            <a:noFill/>
          </a:ln>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TDHCA Survey Results</a:t>
            </a:r>
            <a:endParaRPr b="0">
              <a:latin typeface="Calibri"/>
              <a:ea typeface="Calibri"/>
              <a:cs typeface="Calibri"/>
              <a:sym typeface="Calibri"/>
            </a:endParaRPr>
          </a:p>
        </p:txBody>
      </p:sp>
      <p:sp>
        <p:nvSpPr>
          <p:cNvPr id="83" name="Google Shape;83;p8"/>
          <p:cNvSpPr/>
          <p:nvPr/>
        </p:nvSpPr>
        <p:spPr>
          <a:xfrm>
            <a:off x="10416582" y="6090450"/>
            <a:ext cx="1765500" cy="6579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84" name="Google Shape;84;p8" title="Points scored"/>
          <p:cNvPicPr preferRelativeResize="0"/>
          <p:nvPr/>
        </p:nvPicPr>
        <p:blipFill>
          <a:blip r:embed="rId3">
            <a:alphaModFix/>
          </a:blip>
          <a:stretch>
            <a:fillRect/>
          </a:stretch>
        </p:blipFill>
        <p:spPr>
          <a:xfrm>
            <a:off x="401600" y="1331414"/>
            <a:ext cx="5333775" cy="3298075"/>
          </a:xfrm>
          <a:prstGeom prst="rect">
            <a:avLst/>
          </a:prstGeom>
          <a:noFill/>
          <a:ln>
            <a:noFill/>
          </a:ln>
        </p:spPr>
      </p:pic>
      <p:pic>
        <p:nvPicPr>
          <p:cNvPr id="85" name="Google Shape;85;p8" title="Points scored"/>
          <p:cNvPicPr preferRelativeResize="0"/>
          <p:nvPr/>
        </p:nvPicPr>
        <p:blipFill>
          <a:blip r:embed="rId4">
            <a:alphaModFix/>
          </a:blip>
          <a:stretch>
            <a:fillRect/>
          </a:stretch>
        </p:blipFill>
        <p:spPr>
          <a:xfrm>
            <a:off x="6038425" y="1331436"/>
            <a:ext cx="5333775" cy="3298056"/>
          </a:xfrm>
          <a:prstGeom prst="rect">
            <a:avLst/>
          </a:prstGeom>
          <a:noFill/>
          <a:ln>
            <a:noFill/>
          </a:ln>
        </p:spPr>
      </p:pic>
      <p:sp>
        <p:nvSpPr>
          <p:cNvPr id="86" name="Google Shape;86;p8"/>
          <p:cNvSpPr txBox="1"/>
          <p:nvPr/>
        </p:nvSpPr>
        <p:spPr>
          <a:xfrm>
            <a:off x="401600" y="4734808"/>
            <a:ext cx="10144500" cy="191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300">
                <a:solidFill>
                  <a:schemeClr val="dk1"/>
                </a:solidFill>
                <a:latin typeface="Calibri"/>
                <a:ea typeface="Calibri"/>
                <a:cs typeface="Calibri"/>
                <a:sym typeface="Calibri"/>
              </a:rPr>
              <a:t>With current funding, half of administrators report completing only 0–5 projects per year. In contrast, with unlimited funding, 28.6% say they could complete 20–25 projects annually, and nearly another 15% could complete more than 15.</a:t>
            </a:r>
            <a:endParaRPr sz="23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g3e61b49e1f3_0_20"/>
          <p:cNvSpPr txBox="1">
            <a:spLocks noGrp="1"/>
          </p:cNvSpPr>
          <p:nvPr>
            <p:ph type="title"/>
          </p:nvPr>
        </p:nvSpPr>
        <p:spPr>
          <a:xfrm>
            <a:off x="496227" y="402462"/>
            <a:ext cx="9819300" cy="743700"/>
          </a:xfrm>
          <a:prstGeom prst="rect">
            <a:avLst/>
          </a:prstGeom>
          <a:noFill/>
          <a:ln>
            <a:noFill/>
          </a:ln>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TDHCA Survey Results</a:t>
            </a:r>
            <a:endParaRPr b="0">
              <a:latin typeface="Calibri"/>
              <a:ea typeface="Calibri"/>
              <a:cs typeface="Calibri"/>
              <a:sym typeface="Calibri"/>
            </a:endParaRPr>
          </a:p>
        </p:txBody>
      </p:sp>
      <p:sp>
        <p:nvSpPr>
          <p:cNvPr id="93" name="Google Shape;93;g3e61b49e1f3_0_20"/>
          <p:cNvSpPr/>
          <p:nvPr/>
        </p:nvSpPr>
        <p:spPr>
          <a:xfrm>
            <a:off x="10416582" y="6090450"/>
            <a:ext cx="1765500" cy="6579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4" name="Google Shape;94;g3e61b49e1f3_0_20" title="Points scored"/>
          <p:cNvPicPr preferRelativeResize="0"/>
          <p:nvPr/>
        </p:nvPicPr>
        <p:blipFill>
          <a:blip r:embed="rId3">
            <a:alphaModFix/>
          </a:blip>
          <a:stretch>
            <a:fillRect/>
          </a:stretch>
        </p:blipFill>
        <p:spPr>
          <a:xfrm>
            <a:off x="613600" y="1291449"/>
            <a:ext cx="6752775" cy="4175449"/>
          </a:xfrm>
          <a:prstGeom prst="rect">
            <a:avLst/>
          </a:prstGeom>
          <a:noFill/>
          <a:ln>
            <a:noFill/>
          </a:ln>
        </p:spPr>
      </p:pic>
      <p:sp>
        <p:nvSpPr>
          <p:cNvPr id="95" name="Google Shape;95;g3e61b49e1f3_0_20"/>
          <p:cNvSpPr txBox="1"/>
          <p:nvPr/>
        </p:nvSpPr>
        <p:spPr>
          <a:xfrm>
            <a:off x="7814925" y="1734425"/>
            <a:ext cx="3279600" cy="316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solidFill>
                  <a:schemeClr val="dk1"/>
                </a:solidFill>
                <a:latin typeface="Calibri"/>
                <a:ea typeface="Calibri"/>
                <a:cs typeface="Calibri"/>
                <a:sym typeface="Calibri"/>
              </a:rPr>
              <a:t>Every administrator reports having an active waitlist, most of which span one to two years. This reflects a persistent demand that cannot be met under current funding constraints.</a:t>
            </a:r>
            <a:endParaRPr sz="24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4"/>
          <p:cNvSpPr txBox="1">
            <a:spLocks noGrp="1"/>
          </p:cNvSpPr>
          <p:nvPr>
            <p:ph type="title"/>
          </p:nvPr>
        </p:nvSpPr>
        <p:spPr>
          <a:xfrm>
            <a:off x="609600" y="31086"/>
            <a:ext cx="10972800" cy="1143000"/>
          </a:xfrm>
          <a:prstGeom prst="rect">
            <a:avLst/>
          </a:prstGeom>
          <a:noFill/>
          <a:ln>
            <a:noFill/>
          </a:ln>
        </p:spPr>
        <p:txBody>
          <a:bodyPr spcFirstLastPara="1" wrap="square" lIns="0" tIns="45700" rIns="0" bIns="0" anchor="b" anchorCtr="0">
            <a:noAutofit/>
          </a:bodyPr>
          <a:lstStyle/>
          <a:p>
            <a:pPr marL="0" lvl="0" indent="0" algn="l" rtl="0">
              <a:spcBef>
                <a:spcPts val="0"/>
              </a:spcBef>
              <a:spcAft>
                <a:spcPts val="0"/>
              </a:spcAft>
              <a:buNone/>
            </a:pPr>
            <a:r>
              <a:rPr lang="en-US" b="0">
                <a:latin typeface="Calibri"/>
                <a:ea typeface="Calibri"/>
                <a:cs typeface="Calibri"/>
                <a:sym typeface="Calibri"/>
              </a:rPr>
              <a:t>Funding Request</a:t>
            </a:r>
            <a:endParaRPr b="0">
              <a:latin typeface="Calibri"/>
              <a:ea typeface="Calibri"/>
              <a:cs typeface="Calibri"/>
              <a:sym typeface="Calibri"/>
            </a:endParaRPr>
          </a:p>
        </p:txBody>
      </p:sp>
      <p:sp>
        <p:nvSpPr>
          <p:cNvPr id="102" name="Google Shape;102;p4"/>
          <p:cNvSpPr txBox="1">
            <a:spLocks noGrp="1"/>
          </p:cNvSpPr>
          <p:nvPr>
            <p:ph type="body" idx="1"/>
          </p:nvPr>
        </p:nvSpPr>
        <p:spPr>
          <a:xfrm>
            <a:off x="609600" y="1261400"/>
            <a:ext cx="10237800" cy="914400"/>
          </a:xfrm>
          <a:prstGeom prst="rect">
            <a:avLst/>
          </a:prstGeom>
          <a:noFill/>
          <a:ln>
            <a:noFill/>
          </a:ln>
        </p:spPr>
        <p:txBody>
          <a:bodyPr spcFirstLastPara="1" wrap="square" lIns="91425" tIns="45700" rIns="91425" bIns="45700" anchor="t" anchorCtr="0">
            <a:noAutofit/>
          </a:bodyPr>
          <a:lstStyle/>
          <a:p>
            <a:pPr marL="457200" lvl="0" indent="-337185" algn="l" rtl="0">
              <a:spcBef>
                <a:spcPts val="1200"/>
              </a:spcBef>
              <a:spcAft>
                <a:spcPts val="0"/>
              </a:spcAft>
              <a:buClr>
                <a:srgbClr val="212529"/>
              </a:buClr>
              <a:buSzPts val="1710"/>
              <a:buFont typeface="Calibri"/>
              <a:buChar char="★"/>
            </a:pPr>
            <a:r>
              <a:rPr lang="en-US">
                <a:solidFill>
                  <a:srgbClr val="212529"/>
                </a:solidFill>
                <a:latin typeface="Calibri"/>
                <a:ea typeface="Calibri"/>
                <a:cs typeface="Calibri"/>
                <a:sym typeface="Calibri"/>
              </a:rPr>
              <a:t>The AYBR Program Administrators would benefit from an additional $5 million per year, or $10 million over the biennium.</a:t>
            </a:r>
            <a:endParaRPr>
              <a:solidFill>
                <a:srgbClr val="212529"/>
              </a:solidFill>
              <a:latin typeface="Calibri"/>
              <a:ea typeface="Calibri"/>
              <a:cs typeface="Calibri"/>
              <a:sym typeface="Calibri"/>
            </a:endParaRPr>
          </a:p>
          <a:p>
            <a:pPr marL="0" lvl="0" indent="0" algn="l" rtl="0">
              <a:spcBef>
                <a:spcPts val="1200"/>
              </a:spcBef>
              <a:spcAft>
                <a:spcPts val="0"/>
              </a:spcAft>
              <a:buNone/>
            </a:pPr>
            <a:endParaRPr>
              <a:solidFill>
                <a:srgbClr val="212529"/>
              </a:solidFill>
              <a:latin typeface="Calibri"/>
              <a:ea typeface="Calibri"/>
              <a:cs typeface="Calibri"/>
              <a:sym typeface="Calibri"/>
            </a:endParaRPr>
          </a:p>
          <a:p>
            <a:pPr marL="0" lvl="0" indent="0" algn="l" rtl="0">
              <a:spcBef>
                <a:spcPts val="1200"/>
              </a:spcBef>
              <a:spcAft>
                <a:spcPts val="0"/>
              </a:spcAft>
              <a:buNone/>
            </a:pPr>
            <a:endParaRPr>
              <a:solidFill>
                <a:srgbClr val="212529"/>
              </a:solidFill>
              <a:latin typeface="Calibri"/>
              <a:ea typeface="Calibri"/>
              <a:cs typeface="Calibri"/>
              <a:sym typeface="Calibri"/>
            </a:endParaRPr>
          </a:p>
          <a:p>
            <a:pPr marL="0" lvl="0" indent="0" algn="l" rtl="0">
              <a:spcBef>
                <a:spcPts val="1200"/>
              </a:spcBef>
              <a:spcAft>
                <a:spcPts val="0"/>
              </a:spcAft>
              <a:buNone/>
            </a:pPr>
            <a:endParaRPr>
              <a:solidFill>
                <a:srgbClr val="212529"/>
              </a:solidFill>
              <a:latin typeface="Calibri"/>
              <a:ea typeface="Calibri"/>
              <a:cs typeface="Calibri"/>
              <a:sym typeface="Calibri"/>
            </a:endParaRPr>
          </a:p>
          <a:p>
            <a:pPr marL="0" lvl="0" indent="0" algn="l" rtl="0">
              <a:spcBef>
                <a:spcPts val="1200"/>
              </a:spcBef>
              <a:spcAft>
                <a:spcPts val="0"/>
              </a:spcAft>
              <a:buNone/>
            </a:pPr>
            <a:endParaRPr>
              <a:solidFill>
                <a:srgbClr val="212529"/>
              </a:solidFill>
              <a:latin typeface="Calibri"/>
              <a:ea typeface="Calibri"/>
              <a:cs typeface="Calibri"/>
              <a:sym typeface="Calibri"/>
            </a:endParaRPr>
          </a:p>
        </p:txBody>
      </p:sp>
      <p:sp>
        <p:nvSpPr>
          <p:cNvPr id="103" name="Google Shape;103;p4"/>
          <p:cNvSpPr/>
          <p:nvPr/>
        </p:nvSpPr>
        <p:spPr>
          <a:xfrm>
            <a:off x="10416582" y="6090450"/>
            <a:ext cx="1765500" cy="65790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aphicFrame>
        <p:nvGraphicFramePr>
          <p:cNvPr id="104" name="Google Shape;104;p4"/>
          <p:cNvGraphicFramePr/>
          <p:nvPr/>
        </p:nvGraphicFramePr>
        <p:xfrm>
          <a:off x="786150" y="2583050"/>
          <a:ext cx="3000000" cy="3000000"/>
        </p:xfrm>
        <a:graphic>
          <a:graphicData uri="http://schemas.openxmlformats.org/drawingml/2006/table">
            <a:tbl>
              <a:tblPr>
                <a:noFill/>
                <a:tableStyleId>{3295D7AB-15F4-47D5-9748-3BECF8B8E96A}</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US" sz="2700" b="1">
                          <a:latin typeface="Calibri"/>
                          <a:ea typeface="Calibri"/>
                          <a:cs typeface="Calibri"/>
                          <a:sym typeface="Calibri"/>
                        </a:rPr>
                        <a:t>Calculation:</a:t>
                      </a:r>
                      <a:endParaRPr sz="27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US" sz="2400">
                          <a:latin typeface="Calibri"/>
                          <a:ea typeface="Calibri"/>
                          <a:cs typeface="Calibri"/>
                          <a:sym typeface="Calibri"/>
                        </a:rPr>
                        <a:t>272 capacity - 67 current = 210 projects</a:t>
                      </a:r>
                      <a:endParaRPr sz="2400">
                        <a:latin typeface="Calibri"/>
                        <a:ea typeface="Calibri"/>
                        <a:cs typeface="Calibri"/>
                        <a:sym typeface="Calibri"/>
                      </a:endParaRPr>
                    </a:p>
                    <a:p>
                      <a:pPr marL="0" lvl="0" indent="0" algn="l" rtl="0">
                        <a:spcBef>
                          <a:spcPts val="0"/>
                        </a:spcBef>
                        <a:spcAft>
                          <a:spcPts val="0"/>
                        </a:spcAft>
                        <a:buNone/>
                      </a:pPr>
                      <a:r>
                        <a:rPr lang="en-US" sz="2400">
                          <a:latin typeface="Calibri"/>
                          <a:ea typeface="Calibri"/>
                          <a:cs typeface="Calibri"/>
                          <a:sym typeface="Calibri"/>
                        </a:rPr>
                        <a:t>210 projects * $22,500 = $4,725,000</a:t>
                      </a:r>
                      <a:endParaRPr sz="24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05" name="Google Shape;105;p4"/>
          <p:cNvSpPr txBox="1"/>
          <p:nvPr/>
        </p:nvSpPr>
        <p:spPr>
          <a:xfrm>
            <a:off x="737400" y="3904650"/>
            <a:ext cx="10384500" cy="218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000">
                <a:solidFill>
                  <a:schemeClr val="dk1"/>
                </a:solidFill>
                <a:latin typeface="Calibri"/>
                <a:ea typeface="Calibri"/>
                <a:cs typeface="Calibri"/>
                <a:sym typeface="Calibri"/>
              </a:rPr>
              <a:t>*$5M allows approx. 12 more projects to be completed, accounting for the survey limitations that did not specify the actual capacity of administrators that selected the range ‘more than 25.’</a:t>
            </a:r>
            <a:endParaRPr sz="2400">
              <a:solidFill>
                <a:srgbClr val="212529"/>
              </a:solidFill>
              <a:latin typeface="Calibri"/>
              <a:ea typeface="Calibri"/>
              <a:cs typeface="Calibri"/>
              <a:sym typeface="Calibri"/>
            </a:endParaRPr>
          </a:p>
          <a:p>
            <a:pPr marL="0" lvl="0" indent="0" algn="l" rtl="0">
              <a:spcBef>
                <a:spcPts val="1200"/>
              </a:spcBef>
              <a:spcAft>
                <a:spcPts val="0"/>
              </a:spcAft>
              <a:buNone/>
            </a:pPr>
            <a:r>
              <a:rPr lang="en-US" sz="2000">
                <a:solidFill>
                  <a:srgbClr val="212529"/>
                </a:solidFill>
                <a:latin typeface="Calibri"/>
                <a:ea typeface="Calibri"/>
                <a:cs typeface="Calibri"/>
                <a:sym typeface="Calibri"/>
              </a:rPr>
              <a:t>*Census data, homeownership rates, and AMI criteria indicate that approximately 1.1 million Texans qualify for barrier‑removal projects. However, current capacity supports approx. 272 projects per year. The funding request is based on actual, existing capacity, despite representing only a minimal portion of the overall statewide need.</a:t>
            </a:r>
            <a:endParaRPr sz="2000"/>
          </a:p>
        </p:txBody>
      </p:sp>
    </p:spTree>
  </p:cSld>
  <p:clrMapOvr>
    <a:masterClrMapping/>
  </p:clrMapOvr>
</p:sld>
</file>

<file path=ppt/theme/theme1.xml><?xml version="1.0" encoding="utf-8"?>
<a:theme xmlns:a="http://schemas.openxmlformats.org/drawingml/2006/main" name="Flow">
  <a:themeElements>
    <a:clrScheme name="Custom 2">
      <a:dk1>
        <a:srgbClr val="000000"/>
      </a:dk1>
      <a:lt1>
        <a:srgbClr val="FFFFFF"/>
      </a:lt1>
      <a:dk2>
        <a:srgbClr val="04617B"/>
      </a:dk2>
      <a:lt2>
        <a:srgbClr val="DBF5F9"/>
      </a:lt2>
      <a:accent1>
        <a:srgbClr val="0F6FC6"/>
      </a:accent1>
      <a:accent2>
        <a:srgbClr val="009DD9"/>
      </a:accent2>
      <a:accent3>
        <a:srgbClr val="0BD0D9"/>
      </a:accent3>
      <a:accent4>
        <a:srgbClr val="95CBC1"/>
      </a:accent4>
      <a:accent5>
        <a:srgbClr val="7CCA62"/>
      </a:accent5>
      <a:accent6>
        <a:srgbClr val="A5C249"/>
      </a:accent6>
      <a:hlink>
        <a:srgbClr val="0F6FC6"/>
      </a:hlink>
      <a:folHlink>
        <a:srgbClr val="59A9F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1172</Words>
  <Application>Microsoft Office PowerPoint</Application>
  <PresentationFormat>Widescreen</PresentationFormat>
  <Paragraphs>93</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vt:lpstr>
      <vt:lpstr>Calibri</vt:lpstr>
      <vt:lpstr>Noto Sans Symbols</vt:lpstr>
      <vt:lpstr>Flow</vt:lpstr>
      <vt:lpstr>AYBR Additional Funding Proposal</vt:lpstr>
      <vt:lpstr>Funding Context</vt:lpstr>
      <vt:lpstr>How Many People Qualify?</vt:lpstr>
      <vt:lpstr>Background</vt:lpstr>
      <vt:lpstr>The Cost of Institutionalization</vt:lpstr>
      <vt:lpstr>TDHCA Survey Results</vt:lpstr>
      <vt:lpstr>TDHCA Survey Results</vt:lpstr>
      <vt:lpstr>TDHCA Survey Results</vt:lpstr>
      <vt:lpstr>Funding Request</vt:lpstr>
      <vt:lpstr>Benefits of Additional Funding</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Angela Ott</dc:creator>
  <cp:lastModifiedBy>Matthew Dickens</cp:lastModifiedBy>
  <cp:revision>1</cp:revision>
  <dcterms:created xsi:type="dcterms:W3CDTF">2026-04-23T16:38:02Z</dcterms:created>
  <dcterms:modified xsi:type="dcterms:W3CDTF">2026-04-28T02:52:28Z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0x010100834B81FD90417048B2659ED2412040E5</vt:lpwstr>
  </property>
  <property fmtid="{D5CDD505-2E9C-101B-9397-08002B2CF9AE}" pid="3" name="MediaServiceImageTags">
    <vt:lpwstr/>
  </property>
</Properties>
</file>